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0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1D561A6-5176-4A47-B3C8-D1E6E0477E7D}">
          <p14:sldIdLst>
            <p14:sldId id="256"/>
          </p14:sldIdLst>
        </p14:section>
        <p14:section name="Раздел оглавления" id="{18854C9D-1B75-43B6-8999-2CF3C1ECCDC1}">
          <p14:sldIdLst>
            <p14:sldId id="258"/>
          </p14:sldIdLst>
        </p14:section>
        <p14:section name="Раздел 1" id="{5BFF4F95-F588-4E03-AF33-338248BD2EF3}">
          <p14:sldIdLst>
            <p14:sldId id="257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71"/>
            <p14:sldId id="270"/>
            <p14:sldId id="272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9933"/>
    <a:srgbClr val="FF6600"/>
    <a:srgbClr val="FFCC99"/>
    <a:srgbClr val="FFCC00"/>
    <a:srgbClr val="3399FF"/>
    <a:srgbClr val="669900"/>
    <a:srgbClr val="0099CC"/>
    <a:srgbClr val="0099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0.00000</c:formatCode>
                <c:ptCount val="2"/>
                <c:pt idx="0">
                  <c:v>195310.80906999999</c:v>
                </c:pt>
                <c:pt idx="1">
                  <c:v>193664.60939999999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DD-4CA5-B57D-D267ADA0A6A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Лист1!$C$2:$C$3</c:f>
              <c:numCache>
                <c:formatCode>0.00000</c:formatCode>
                <c:ptCount val="2"/>
                <c:pt idx="0">
                  <c:v>208973.15619000001</c:v>
                </c:pt>
                <c:pt idx="1">
                  <c:v>182319.64705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DD-4CA5-B57D-D267ADA0A6A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 (ПРОФИЦИТ)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Лист1!$D$2:$D$3</c:f>
              <c:numCache>
                <c:formatCode>0.00000</c:formatCode>
                <c:ptCount val="2"/>
                <c:pt idx="0">
                  <c:v>13662.34712</c:v>
                </c:pt>
                <c:pt idx="1">
                  <c:v>-11344.96235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DD-4CA5-B57D-D267ADA0A6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04830072"/>
        <c:axId val="698795840"/>
        <c:axId val="0"/>
      </c:bar3DChart>
      <c:catAx>
        <c:axId val="504830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8795840"/>
        <c:crosses val="autoZero"/>
        <c:auto val="1"/>
        <c:lblAlgn val="ctr"/>
        <c:lblOffset val="100"/>
        <c:noMultiLvlLbl val="0"/>
      </c:catAx>
      <c:valAx>
        <c:axId val="698795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4830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0.00000</c:formatCode>
                <c:ptCount val="2"/>
                <c:pt idx="0">
                  <c:v>46332.552000000003</c:v>
                </c:pt>
                <c:pt idx="1">
                  <c:v>47843.877670000002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39-42BD-BA91-23D60D39341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Лист1!$C$2:$C$3</c:f>
              <c:numCache>
                <c:formatCode>0.00000</c:formatCode>
                <c:ptCount val="2"/>
                <c:pt idx="0">
                  <c:v>64433.432000000001</c:v>
                </c:pt>
                <c:pt idx="1">
                  <c:v>65051.950519999999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39-42BD-BA91-23D60D39341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Лист1!$D$2:$D$3</c:f>
              <c:numCache>
                <c:formatCode>0.00000</c:formatCode>
                <c:ptCount val="2"/>
                <c:pt idx="0">
                  <c:v>84544.825070000006</c:v>
                </c:pt>
                <c:pt idx="1">
                  <c:v>80768.781210000001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39-42BD-BA91-23D60D3934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98949856"/>
        <c:axId val="698949496"/>
        <c:axId val="0"/>
      </c:bar3DChart>
      <c:catAx>
        <c:axId val="698949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8949496"/>
        <c:crosses val="autoZero"/>
        <c:auto val="1"/>
        <c:lblAlgn val="ctr"/>
        <c:lblOffset val="100"/>
        <c:noMultiLvlLbl val="0"/>
      </c:catAx>
      <c:valAx>
        <c:axId val="698949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8949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/>
              <a:t>СТРУКТУРА ДОХОДОВ БЮДЖЕТА
за 2023 год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БЮДЖЕТА
за 2023 год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A076-4AFB-B4E3-539812D15FE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A076-4AFB-B4E3-539812D15FE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A076-4AFB-B4E3-539812D15FE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24.7</c:v>
                </c:pt>
                <c:pt idx="1">
                  <c:v>33.590000000000003</c:v>
                </c:pt>
                <c:pt idx="2">
                  <c:v>41.71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75-447F-9C17-28A1FE32C82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/>
              <a:t>СТРУКТУРА НАЛОГОВЫХ ДОХОДОВ
в 2023 году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ДОХОДОВ
в 2023 году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2AE-4BC5-A234-A5A8BA7851D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2AE-4BC5-A234-A5A8BA7851D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72AE-4BC5-A234-A5A8BA7851D2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72AE-4BC5-A234-A5A8BA7851D2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37ED-41E6-94D1-14AEF1CE5E6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</c:v>
                </c:pt>
                <c:pt idx="1">
                  <c:v>Акцизы по подакцизным товарам (продукции), производимым на территории Российской Федерации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лиц, взимаемый по ставкам, применяемым к объектам налогообложения, расположенным в границах городских поселений</c:v>
                </c:pt>
                <c:pt idx="4">
                  <c:v>Земельный налог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47</c:v>
                </c:pt>
                <c:pt idx="1">
                  <c:v>15</c:v>
                </c:pt>
                <c:pt idx="2">
                  <c:v>0</c:v>
                </c:pt>
                <c:pt idx="3">
                  <c:v>7</c:v>
                </c:pt>
                <c:pt idx="4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6C-4856-8228-44DD9B000AB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/>
              <a:t>СТРУКТУРА НЕНАЛОГОВЫХ ДОХОДОВ
в 2023 году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НЕНАЛОГОВЫХ ДОХОДОВ
в 2023 году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A9F-4A0C-BE27-FE505DBB067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A9F-4A0C-BE27-FE505DBB067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5A9F-4A0C-BE27-FE505DBB067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ДОХОДЫ ОТ ОКАЗАНИЯ ПЛАТНЫХ УСЛУГ И КОМПЕНСАЦИИ ЗАТРАТ ГОСУДАРСТВА</c:v>
                </c:pt>
                <c:pt idx="2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34.229999999999997</c:v>
                </c:pt>
                <c:pt idx="1">
                  <c:v>2.38</c:v>
                </c:pt>
                <c:pt idx="2">
                  <c:v>63.39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0A-471B-A2EB-469467231DE2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/>
              <a:t>СТРУКТУРА БЕЗВОЗМЕЗДНЫХ ПОСТУПЛЕНИЙ за 2023 год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БЕЗВОЗМЕЗДНЫХ ПОСТУПЛЕНИЙ на 2023 год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5BB-45B8-B3D9-6845F090A7F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5BB-45B8-B3D9-6845F090A7F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15BB-45B8-B3D9-6845F090A7F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38.200000000000003</c:v>
                </c:pt>
                <c:pt idx="1">
                  <c:v>61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F0-4DE7-BB38-1C38B920B844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 (208 973,15619 тыс. руб.)</c:v>
                </c:pt>
                <c:pt idx="1">
                  <c:v>Факт (182 319,67405 тыс. руб.)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59.54</c:v>
                </c:pt>
                <c:pt idx="1">
                  <c:v>55.7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56-4BEC-A318-BC7FC31176E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 (208 973,15619 тыс. руб.)</c:v>
                </c:pt>
                <c:pt idx="1">
                  <c:v>Факт (182 319,67405 тыс. руб.)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40.46</c:v>
                </c:pt>
                <c:pt idx="1">
                  <c:v>44.3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56-4BEC-A318-BC7FC31176E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853078664"/>
        <c:axId val="853085864"/>
      </c:barChart>
      <c:catAx>
        <c:axId val="853078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3085864"/>
        <c:crosses val="autoZero"/>
        <c:auto val="1"/>
        <c:lblAlgn val="ctr"/>
        <c:lblOffset val="100"/>
        <c:noMultiLvlLbl val="0"/>
      </c:catAx>
      <c:valAx>
        <c:axId val="85308586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53078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/>
              <a:t>СТРУКТУРА РАСХОДОВ БЮДЖЕТА
за 2023 год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4485033450884572E-2"/>
          <c:y val="0.23416854167079243"/>
          <c:w val="0.85102993309823083"/>
          <c:h val="0.382083135931070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РАСХОДОВ БЮДЖЕТА
за 2023 год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D46C-4B14-9C25-01DAF115BA97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46C-4B14-9C25-01DAF115BA97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D46C-4B14-9C25-01DAF115BA97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46C-4B14-9C25-01DAF115BA97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D46C-4B14-9C25-01DAF115BA97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46C-4B14-9C25-01DAF115BA97}"/>
              </c:ext>
            </c:extLst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D46C-4B14-9C25-01DAF115BA97}"/>
              </c:ext>
            </c:extLst>
          </c:dPt>
          <c:dPt>
            <c:idx val="7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46C-4B14-9C25-01DAF115BA97}"/>
              </c:ext>
            </c:extLst>
          </c:dPt>
          <c:dPt>
            <c:idx val="8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46C-4B14-9C25-01DAF115BA9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B227EAEC-0A92-4756-8CA3-31DA5A3692E2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C877E7EF-DF5F-45E6-8494-CBEB3F4C9889}" type="VALUE">
                      <a:rPr lang="ru-RU" baseline="0" smtClean="0"/>
                      <a:pPr/>
                      <a:t>[ЗНАЧЕНИЕ]</a:t>
                    </a:fld>
                    <a:endParaRPr lang="ru-RU" baseline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46C-4B14-9C25-01DAF115BA9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5EF68CC-42CC-4EEE-A490-39136007C775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0106557B-A59B-4A55-8E4C-826DA81AE82F}" type="VALUE">
                      <a:rPr lang="ru-RU" baseline="0" smtClean="0"/>
                      <a:pPr/>
                      <a:t>[ЗНАЧЕНИЕ]</a:t>
                    </a:fld>
                    <a:endParaRPr lang="ru-RU" baseline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46C-4B14-9C25-01DAF115BA9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1FD7E00-135A-455A-901A-4E2981BBBD6F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CC3E3D0F-0446-461F-8DF6-DE39701EF6AF}" type="VALUE">
                      <a:rPr lang="ru-RU" baseline="0" smtClean="0"/>
                      <a:pPr/>
                      <a:t>[ЗНАЧЕНИЕ]</a:t>
                    </a:fld>
                    <a:endParaRPr lang="ru-RU" baseline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D46C-4B14-9C25-01DAF115BA97}"/>
                </c:ext>
              </c:extLst>
            </c:dLbl>
            <c:dLbl>
              <c:idx val="3"/>
              <c:layout>
                <c:manualLayout>
                  <c:x val="2.0156665203067144E-2"/>
                  <c:y val="2.766363568504805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01D9A12-EB4C-45FA-ABA9-1D291B87CA78}" type="CATEGORYNAME">
                      <a:rPr lang="ru-RU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FE2E8EDA-AC91-4F1D-AF18-BDFE62771CD3}" type="VALUE">
                      <a:rPr lang="ru-RU" baseline="0" smtClean="0"/>
                      <a:pPr>
                        <a:defRPr/>
                      </a:pPr>
                      <a:t>[ЗНАЧЕНИЕ]</a:t>
                    </a:fld>
                    <a:endParaRPr lang="ru-RU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833539318237156"/>
                      <c:h val="6.86807536983409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D46C-4B14-9C25-01DAF115BA9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5228A2C5-AB4A-4EB6-B45E-AFF2344384AA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22905C23-AF36-4710-AD93-3B84C35D2CCD}" type="VALUE">
                      <a:rPr lang="ru-RU" baseline="0" smtClean="0"/>
                      <a:pPr/>
                      <a:t>[ЗНАЧЕНИЕ]</a:t>
                    </a:fld>
                    <a:endParaRPr lang="ru-RU" baseline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D46C-4B14-9C25-01DAF115BA97}"/>
                </c:ext>
              </c:extLst>
            </c:dLbl>
            <c:dLbl>
              <c:idx val="5"/>
              <c:layout>
                <c:manualLayout>
                  <c:x val="-2.7951533751068316E-2"/>
                  <c:y val="1.7609297379970502E-2"/>
                </c:manualLayout>
              </c:layout>
              <c:tx>
                <c:rich>
                  <a:bodyPr/>
                  <a:lstStyle/>
                  <a:p>
                    <a:fld id="{2CB01267-D3FF-4577-8D41-4D58DB3205C4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884B63F2-645A-492F-90D5-B37BFFE506D4}" type="VALUE">
                      <a:rPr lang="ru-RU" baseline="0" smtClean="0"/>
                      <a:pPr/>
                      <a:t>[ЗНАЧЕНИЕ]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D46C-4B14-9C25-01DAF115BA97}"/>
                </c:ext>
              </c:extLst>
            </c:dLbl>
            <c:dLbl>
              <c:idx val="6"/>
              <c:layout>
                <c:manualLayout>
                  <c:x val="-0.12160976387318193"/>
                  <c:y val="-2.583392617485448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A3B6E70-52CC-4E09-BCF9-FAE0911A37CE}" type="CATEGORYNAME">
                      <a:rPr lang="ru-RU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E3781CEB-68F8-48DF-B2F9-8B36841C6781}" type="VALUE">
                      <a:rPr lang="ru-RU" baseline="0" smtClean="0"/>
                      <a:pPr>
                        <a:defRPr/>
                      </a:pPr>
                      <a:t>[ЗНАЧЕНИЕ]</a:t>
                    </a:fld>
                    <a:endParaRPr lang="ru-RU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977359848334714"/>
                      <c:h val="7.394305370001659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46C-4B14-9C25-01DAF115BA97}"/>
                </c:ext>
              </c:extLst>
            </c:dLbl>
            <c:dLbl>
              <c:idx val="7"/>
              <c:layout>
                <c:manualLayout>
                  <c:x val="-5.7201347197893292E-2"/>
                  <c:y val="-2.5438613862894185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782E3E5-71D8-453F-B891-7B3F71C5F48E}" type="CATEGORYNAME">
                      <a:rPr lang="ru-RU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DF181DA4-B10D-48D6-B027-8B5E115DBD40}" type="VALUE">
                      <a:rPr lang="ru-RU" baseline="0" smtClean="0"/>
                      <a:pPr>
                        <a:defRPr/>
                      </a:pPr>
                      <a:t>[ЗНАЧЕНИЕ]</a:t>
                    </a:fld>
                    <a:endParaRPr lang="ru-RU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701084590733476"/>
                      <c:h val="9.721712319272199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46C-4B14-9C25-01DAF115BA97}"/>
                </c:ext>
              </c:extLst>
            </c:dLbl>
            <c:dLbl>
              <c:idx val="8"/>
              <c:layout>
                <c:manualLayout>
                  <c:x val="0.1026558926524387"/>
                  <c:y val="-3.2105605513349962E-2"/>
                </c:manualLayout>
              </c:layout>
              <c:tx>
                <c:rich>
                  <a:bodyPr/>
                  <a:lstStyle/>
                  <a:p>
                    <a:fld id="{238B7497-8971-440D-9128-D688BCFEEDCA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4282BF18-724E-4F9E-8C71-F32B12C7FA33}" type="VALUE">
                      <a:rPr lang="ru-RU" baseline="0" smtClean="0"/>
                      <a:pPr/>
                      <a:t>[ЗНАЧЕНИЕ]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46C-4B14-9C25-01DAF115BA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 (29 879,27722 тыс. руб.)</c:v>
                </c:pt>
                <c:pt idx="1">
                  <c:v>Национальная оборона (629,10000 тыс. руб.)</c:v>
                </c:pt>
                <c:pt idx="2">
                  <c:v>Национальная безопасность и правоохранительная деятельность (1 784,94000 тыс. руб.)</c:v>
                </c:pt>
                <c:pt idx="3">
                  <c:v>Национальная экономика (30 658,80384 тыс. руб.)</c:v>
                </c:pt>
                <c:pt idx="4">
                  <c:v>Жилищно-коммунальное хозяйство (90 383,30523 тыс. руб.)</c:v>
                </c:pt>
                <c:pt idx="5">
                  <c:v>Образование (501,03470 тыс. руб.)</c:v>
                </c:pt>
                <c:pt idx="6">
                  <c:v>Культура, кинематография (27 553,00479 тыс. руб.)</c:v>
                </c:pt>
                <c:pt idx="7">
                  <c:v>Социальная политика (590,03200 тыс. руб.)</c:v>
                </c:pt>
                <c:pt idx="8">
                  <c:v>Физическая культура и спорт (340,14927 тыс.руб.)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16.399999999999999</c:v>
                </c:pt>
                <c:pt idx="1">
                  <c:v>0.3</c:v>
                </c:pt>
                <c:pt idx="2">
                  <c:v>1</c:v>
                </c:pt>
                <c:pt idx="3">
                  <c:v>16.8</c:v>
                </c:pt>
                <c:pt idx="4">
                  <c:v>49.6</c:v>
                </c:pt>
                <c:pt idx="5">
                  <c:v>0.3</c:v>
                </c:pt>
                <c:pt idx="6">
                  <c:v>15.1</c:v>
                </c:pt>
                <c:pt idx="7">
                  <c:v>0.3</c:v>
                </c:pt>
                <c:pt idx="8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6C-4B14-9C25-01DAF115BA9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0B6F1-7BAC-42DC-88E1-03153435F165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B89C7-0DFA-49FD-9AC4-66294E9B3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023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FAD21C-B27C-3598-062B-805732A1B9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22B406B-7065-BD48-2033-335B180161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79F79F-74DC-224C-F917-F38302616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3556-11D6-478A-90CA-80D499EB0E8A}" type="datetime1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10950C-7362-D35E-662C-AA66D9B99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A13297-D325-CF1F-3D7B-65B511E45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721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20E3FC-8546-915E-B584-A1A085898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D59D322-3BE9-7565-F50D-27E42C2BB3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8E448E-1595-949C-E444-4ED89DE48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104D-2BD0-4F53-B026-2415CB9858C4}" type="datetime1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9504FA-360C-3511-0AF4-351CAC5DB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F1BF1A-CC56-CDC0-3CB4-B4FB548D4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976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B0CCF6A-E987-731F-9676-47649BFC91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23077B8-5058-B052-A7D1-543EB21D5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1DD129-0267-313A-9293-B1A48BD0D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F2C8-1B7E-4A1C-9E92-57849AAAED9E}" type="datetime1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D58BFC-4C1D-197A-CD26-7F587BC2A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F52125-0250-ACF7-B74D-F399CF87B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53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0A83FE-1EC9-D658-201F-692F0379A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2067B6-C57C-C35C-AC9D-122B6AC2D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14527C-9792-0555-6F6C-0256611BA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21D2-D75B-475A-B8AA-3D858CE2F801}" type="datetime1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66BEF6-7254-4DF4-9DF0-655318F93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7FBA90-E000-8BDB-DD3C-C03545E00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497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BE2790-875B-4814-AB43-43FD6236C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6CCFC6-EDF0-E280-55F0-FF59CAC38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11DFEC-9144-5F35-F007-83677BB57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61A1-24F8-4230-92B7-97CBCFACD6C8}" type="datetime1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25BB62-8D57-30E0-AE39-8D49D3B0F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50A193-0EAD-5714-9030-0D69D62A2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588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4F386B-02A7-8452-0CF9-6AD1B0EA6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116EC2-2D02-0E15-5BB6-3038A49F14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A420913-12BA-D119-BCB2-45CE0C3591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8308DAC-85A9-12C8-0714-4EE9D8D1B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F9FE-7B00-4309-91A4-42178C8352C4}" type="datetime1">
              <a:rPr lang="ru-RU" smtClean="0"/>
              <a:t>03.03.2025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6F0246C-DA85-0BF2-AD74-EFC9CE6AB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7086AC9-12DC-FE90-BD2E-DC5E60982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458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235D11-8EFA-0105-8912-0E8B94EC2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96988B-31E6-C77E-7A8F-D849EC2B5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A1BFF6B-3D29-0058-B49B-AC164E8CA2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9DAA687-463A-FFE7-A5C5-4F62735FE7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A6AD8C2-BEA6-9F1A-0444-734EFD2E00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3A175C3-D557-1D5D-88EB-E0F05AF41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D204-065E-4564-9F5B-A78706D33B3D}" type="datetime1">
              <a:rPr lang="ru-RU" smtClean="0"/>
              <a:t>03.03.2025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F4331A1-38E3-5554-04CC-50BD052C0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9F48CE5-5F65-6481-692D-C6D75BBA0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429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B7F69A-5C7B-8AE8-9C10-AD16544D0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2B3C409-435B-F660-8DF0-5BCE6C03B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79561-BDE6-427A-938B-6856250C43CD}" type="datetime1">
              <a:rPr lang="ru-RU" smtClean="0"/>
              <a:t>03.03.2025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EEA0C26-8562-30AF-F3DD-0F095F0FB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6A8E3BC-E25E-E081-73FA-9EC521B56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61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F9A4EB0-280C-51E7-A34E-0421197A5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C3BD-CDB2-4BD8-837B-5AF6454E8071}" type="datetime1">
              <a:rPr lang="ru-RU" smtClean="0"/>
              <a:t>03.03.2025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2828F10-A961-CC61-A5B7-5681FFC3A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EA864E3-CE02-338C-42E7-4647C5469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563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D6C8F2-D4DF-637B-64CD-F8D37EFE4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E51F4F-B111-3DE0-13B4-B0B6AB769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4D00D13-3C8B-24F8-FFCD-7BF7AFE2B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C10A059-0E79-3211-8E99-7D063A74A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EB50-BE80-4A83-B51E-2676393D03FE}" type="datetime1">
              <a:rPr lang="ru-RU" smtClean="0"/>
              <a:t>03.03.2025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9AA01D0-22D5-5B0B-2919-38EE50444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7B3B867-351C-64F4-C87A-EC6AD2833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680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78F0E9-2ACF-8A8A-0714-00ADF419B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A4C0919-C798-0A76-1D20-34E7DDBD85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6F8941A-3FBD-5163-9742-97F47747B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0B75D9D-8637-93EE-CB25-1C822DE25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BB88A-F1AE-49C9-9864-5282336C9B37}" type="datetime1">
              <a:rPr lang="ru-RU" smtClean="0"/>
              <a:t>03.03.2025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52D43E0-6941-C0A7-7BEF-8F694B81C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E56B4AA-1CC5-860A-E1E5-C9DD8B275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56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D5DB04-93CE-3726-1675-A42106B92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9AE7CE6-0D48-8037-25FD-7A9C9F3B1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916E01-96E0-CE28-60E0-612520DD3B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D7385-1B57-4DDA-9D0C-E248E96F4C17}" type="datetime1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9DB19C-0DF5-FE11-FD19-6BF8FDDFCD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BA419A-55C9-69D0-8505-6C95FBA708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723D1-6D0A-4DFE-A62A-5A4A140A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875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12" Type="http://schemas.openxmlformats.org/officeDocument/2006/relationships/image" Target="../media/image14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emf"/><Relationship Id="rId11" Type="http://schemas.openxmlformats.org/officeDocument/2006/relationships/image" Target="../media/image13.emf"/><Relationship Id="rId5" Type="http://schemas.openxmlformats.org/officeDocument/2006/relationships/image" Target="../media/image7.emf"/><Relationship Id="rId10" Type="http://schemas.openxmlformats.org/officeDocument/2006/relationships/image" Target="../media/image12.emf"/><Relationship Id="rId4" Type="http://schemas.openxmlformats.org/officeDocument/2006/relationships/image" Target="../media/image6.emf"/><Relationship Id="rId9" Type="http://schemas.openxmlformats.org/officeDocument/2006/relationships/image" Target="../media/image11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image" Target="../media/image16.emf"/><Relationship Id="rId7" Type="http://schemas.openxmlformats.org/officeDocument/2006/relationships/image" Target="../media/image20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10" Type="http://schemas.openxmlformats.org/officeDocument/2006/relationships/image" Target="../media/image23.emf"/><Relationship Id="rId4" Type="http://schemas.openxmlformats.org/officeDocument/2006/relationships/image" Target="../media/image17.emf"/><Relationship Id="rId9" Type="http://schemas.openxmlformats.org/officeDocument/2006/relationships/image" Target="../media/image22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2%D0%BE%D1%81%D0%BD%D0%B5%D0%BD%D1%81%D0%BA%D0%B8%D0%B9_%D1%80%D0%B0%D0%B9%D0%BE%D0%BD" TargetMode="External"/><Relationship Id="rId2" Type="http://schemas.openxmlformats.org/officeDocument/2006/relationships/hyperlink" Target="https://ru.wikipedia.org/wiki/%D0%9F%D0%BE%D1%81%D1%91%D0%BB%D0%BE%D0%BA_%D0%B3%D0%BE%D1%80%D0%BE%D0%B4%D1%81%D0%BA%D0%BE%D0%B3%D0%BE_%D1%82%D0%B8%D0%BF%D0%B0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ru.wikipedia.org/wiki/%D0%9B%D0%B5%D0%BD%D0%B8%D0%BD%D0%B3%D1%80%D0%B0%D0%B4%D1%81%D0%BA%D0%B0%D1%8F_%D0%BE%D0%B1%D0%BB%D0%B0%D1%81%D1%82%D1%8C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112FF7-6AAF-9321-C11B-9AA406FC63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3545" y="1703672"/>
            <a:ext cx="9364910" cy="3465094"/>
          </a:xfrm>
        </p:spPr>
        <p:txBody>
          <a:bodyPr>
            <a:normAutofit/>
          </a:bodyPr>
          <a:lstStyle/>
          <a:p>
            <a:r>
              <a:rPr lang="ru-RU" sz="6600" b="1" u="sng" dirty="0">
                <a:solidFill>
                  <a:srgbClr val="006600"/>
                </a:solidFill>
              </a:rPr>
              <a:t>БЮДЖЕТ для ГРАЖДАН</a:t>
            </a:r>
            <a:br>
              <a:rPr lang="ru-RU" dirty="0"/>
            </a:br>
            <a:r>
              <a:rPr kumimoji="0" lang="ru-RU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Об исполнении бюджета</a:t>
            </a:r>
            <a:br>
              <a:rPr kumimoji="0" lang="ru-RU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ru-RU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Ульяновского городского поселения</a:t>
            </a:r>
            <a:br>
              <a:rPr kumimoji="0" lang="ru-RU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ru-RU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Тосненского муниципального района</a:t>
            </a:r>
            <a:br>
              <a:rPr kumimoji="0" lang="ru-RU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ru-RU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Ленинградской области</a:t>
            </a:r>
            <a:b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ru-RU" sz="25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за 2023 год</a:t>
            </a:r>
            <a:endParaRPr lang="ru-RU" sz="2800" b="1" dirty="0">
              <a:solidFill>
                <a:srgbClr val="FF6600"/>
              </a:solidFill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A50296E0-385C-8A6A-5F1E-22A126CD0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940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30FB8667-9577-A6D7-C445-92B62B2B88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0010879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9FDC727-51BF-E449-AE22-845F85C81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029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B2A8D0-527B-0BF0-04F8-9B2C6011B6E5}"/>
              </a:ext>
            </a:extLst>
          </p:cNvPr>
          <p:cNvSpPr txBox="1"/>
          <p:nvPr/>
        </p:nvSpPr>
        <p:spPr>
          <a:xfrm>
            <a:off x="2750419" y="455413"/>
            <a:ext cx="609760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НЕНАЛОГОВЫЕ</a:t>
            </a:r>
            <a:r>
              <a:rPr lang="ru-RU" sz="2800" b="1" spc="-12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spc="-1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ДОХОДЫ</a:t>
            </a:r>
          </a:p>
          <a:p>
            <a:pPr algn="ctr"/>
            <a:r>
              <a:rPr lang="ru-RU" sz="2800" dirty="0"/>
              <a:t>65 051,95052 тыс. руб.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1EB60A-BD96-4C2A-8628-34FFC559DA9F}"/>
              </a:ext>
            </a:extLst>
          </p:cNvPr>
          <p:cNvSpPr txBox="1"/>
          <p:nvPr/>
        </p:nvSpPr>
        <p:spPr>
          <a:xfrm>
            <a:off x="9863221" y="1608681"/>
            <a:ext cx="14365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тыс.</a:t>
            </a:r>
            <a:r>
              <a:rPr lang="ru-RU" sz="1800" spc="-9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рублей</a:t>
            </a: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4671A8C-E80D-ABDC-568D-ECDDD07C13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592039"/>
              </p:ext>
            </p:extLst>
          </p:nvPr>
        </p:nvGraphicFramePr>
        <p:xfrm>
          <a:off x="734862" y="1978013"/>
          <a:ext cx="10722275" cy="3769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1632">
                  <a:extLst>
                    <a:ext uri="{9D8B030D-6E8A-4147-A177-3AD203B41FA5}">
                      <a16:colId xmlns:a16="http://schemas.microsoft.com/office/drawing/2014/main" val="222629303"/>
                    </a:ext>
                  </a:extLst>
                </a:gridCol>
                <a:gridCol w="1260643">
                  <a:extLst>
                    <a:ext uri="{9D8B030D-6E8A-4147-A177-3AD203B41FA5}">
                      <a16:colId xmlns:a16="http://schemas.microsoft.com/office/drawing/2014/main" val="974011006"/>
                    </a:ext>
                  </a:extLst>
                </a:gridCol>
              </a:tblGrid>
              <a:tr h="330434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>
                          <a:solidFill>
                            <a:schemeClr val="tx1"/>
                          </a:solidFill>
                        </a:rPr>
                        <a:t>22 269,58187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594669"/>
                  </a:ext>
                </a:extLst>
              </a:tr>
              <a:tr h="308008">
                <a:tc>
                  <a:txBody>
                    <a:bodyPr/>
                    <a:lstStyle/>
                    <a:p>
                      <a:r>
                        <a:rPr lang="ru-RU" sz="800" b="0" dirty="0">
                          <a:solidFill>
                            <a:schemeClr val="tx1"/>
                          </a:solidFill>
                        </a:rPr>
                        <a:t>Доходы, получаемые в виде арендной платы за земельные участки, государственная собственность на которые не разграничена и которые расположены в границах городских поселений, а также средства от продажи права на заключение договоров аренды указанных земельных участков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b="0" dirty="0">
                          <a:solidFill>
                            <a:schemeClr val="tx1"/>
                          </a:solidFill>
                        </a:rPr>
                        <a:t> 1 933,91516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535136"/>
                  </a:ext>
                </a:extLst>
              </a:tr>
              <a:tr h="327259">
                <a:tc>
                  <a:txBody>
                    <a:bodyPr/>
                    <a:lstStyle/>
                    <a:p>
                      <a:r>
                        <a:rPr lang="ru-RU" sz="800" b="0" dirty="0">
                          <a:solidFill>
                            <a:schemeClr val="tx1"/>
                          </a:solidFill>
                        </a:rPr>
                        <a:t>Доходы, получаемые в виде арендной платы, а также средства от продажи права на заключение договоров аренды за земли, находящиеся в собственности городских поселений (за исключением земельных участков муниципальных бюджетных и автономных учреждений)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b="0" dirty="0">
                          <a:solidFill>
                            <a:schemeClr val="tx1"/>
                          </a:solidFill>
                        </a:rPr>
                        <a:t>19 887,60686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837203"/>
                  </a:ext>
                </a:extLst>
              </a:tr>
              <a:tr h="240631">
                <a:tc>
                  <a:txBody>
                    <a:bodyPr/>
                    <a:lstStyle/>
                    <a:p>
                      <a:r>
                        <a:rPr lang="ru-RU" sz="800" b="0" dirty="0">
                          <a:solidFill>
                            <a:schemeClr val="tx1"/>
                          </a:solidFill>
                        </a:rPr>
                        <a:t>Доходы от сдачи в аренду имущества, находящегося в оперативном управлении органов управления городских поселений и созданных ими учреждений (за исключением имущества муниципальных бюджетных и автономных учреждений)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b="0" dirty="0">
                          <a:solidFill>
                            <a:schemeClr val="tx1"/>
                          </a:solidFill>
                        </a:rPr>
                        <a:t>21,45200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982422"/>
                  </a:ext>
                </a:extLst>
              </a:tr>
              <a:tr h="259882">
                <a:tc>
                  <a:txBody>
                    <a:bodyPr/>
                    <a:lstStyle/>
                    <a:p>
                      <a:r>
                        <a:rPr lang="ru-RU" sz="800" b="0" dirty="0">
                          <a:solidFill>
                            <a:schemeClr val="tx1"/>
                          </a:solidFill>
                        </a:rPr>
                        <a:t>Доходы от перечисления части прибыли, остающейся после уплаты налогов и иных обязательных платежей муниципальных унитарных предприятий, созданных городскими поселениями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b="0" dirty="0">
                          <a:solidFill>
                            <a:schemeClr val="tx1"/>
                          </a:solidFill>
                        </a:rPr>
                        <a:t>12,67654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120485"/>
                  </a:ext>
                </a:extLst>
              </a:tr>
              <a:tr h="259882">
                <a:tc>
                  <a:txBody>
                    <a:bodyPr/>
                    <a:lstStyle/>
                    <a:p>
                      <a:r>
                        <a:rPr lang="ru-RU" sz="800" b="0" dirty="0">
                          <a:solidFill>
                            <a:schemeClr val="tx1"/>
                          </a:solidFill>
                        </a:rPr>
                        <a:t>Прочие поступления от использования имущества, находящегося в собственности городских поселений (за исключением имущества муниципальных бюджетных и автономных учреждений, а также имущества муниципальных унитарных предприятий, в том числе казенных)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b="0" dirty="0">
                          <a:solidFill>
                            <a:schemeClr val="tx1"/>
                          </a:solidFill>
                        </a:rPr>
                        <a:t>413,93131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864619"/>
                  </a:ext>
                </a:extLst>
              </a:tr>
              <a:tr h="298383">
                <a:tc>
                  <a:txBody>
                    <a:bodyPr/>
                    <a:lstStyle/>
                    <a:p>
                      <a:r>
                        <a:rPr lang="ru-RU" sz="1200" b="1" dirty="0"/>
                        <a:t>ДОХОДЫ ОТ ОКАЗАНИЯ ПЛАТНЫХ УСЛУГ И КОМПЕНСАЦИИ ЗАТРАТ ГОСУДАРСТВА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>
                          <a:solidFill>
                            <a:schemeClr val="tx1"/>
                          </a:solidFill>
                        </a:rPr>
                        <a:t>1 547,70912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193245"/>
                  </a:ext>
                </a:extLst>
              </a:tr>
              <a:tr h="219789">
                <a:tc>
                  <a:txBody>
                    <a:bodyPr/>
                    <a:lstStyle/>
                    <a:p>
                      <a:r>
                        <a:rPr lang="ru-RU" sz="800" dirty="0"/>
                        <a:t>Прочие доходы от оказания платных услуг (работ) получателями средств бюджетов городских поселений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b="0" dirty="0">
                          <a:solidFill>
                            <a:schemeClr val="tx1"/>
                          </a:solidFill>
                        </a:rPr>
                        <a:t>1 456,80000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575239"/>
                  </a:ext>
                </a:extLst>
              </a:tr>
              <a:tr h="221381">
                <a:tc>
                  <a:txBody>
                    <a:bodyPr/>
                    <a:lstStyle/>
                    <a:p>
                      <a:r>
                        <a:rPr lang="ru-RU" sz="800" dirty="0"/>
                        <a:t>Прочие доходы от компенсации затрат бюджетов городских поселений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b="0" dirty="0">
                          <a:solidFill>
                            <a:schemeClr val="tx1"/>
                          </a:solidFill>
                        </a:rPr>
                        <a:t>90,90912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685743"/>
                  </a:ext>
                </a:extLst>
              </a:tr>
              <a:tr h="306417">
                <a:tc>
                  <a:txBody>
                    <a:bodyPr/>
                    <a:lstStyle/>
                    <a:p>
                      <a:r>
                        <a:rPr lang="ru-RU" sz="1200" b="1" dirty="0"/>
                        <a:t>ДОХОДЫ ОТ ПРОДАЖИ МАТЕРИАЛЬНЫХ И НЕМАТЕРИАЛЬНЫХ АКТИВОВ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>
                          <a:solidFill>
                            <a:schemeClr val="tx1"/>
                          </a:solidFill>
                        </a:rPr>
                        <a:t>41 234,65953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65773"/>
                  </a:ext>
                </a:extLst>
              </a:tr>
              <a:tr h="306417">
                <a:tc>
                  <a:txBody>
                    <a:bodyPr/>
                    <a:lstStyle/>
                    <a:p>
                      <a:r>
                        <a:rPr lang="ru-RU" sz="800" dirty="0"/>
                        <a:t>Доходы от реализации иного имущества, находящегося в собственности городских поселений (за исключением имущества муниципальных бюджетных и автономных учреждений, а также имущества муниципальных унитарных предприятий, в том числе казенных), в части реализации основных средств по указанному имуществу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b="0" dirty="0">
                          <a:solidFill>
                            <a:schemeClr val="tx1"/>
                          </a:solidFill>
                        </a:rPr>
                        <a:t>49,00000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420749"/>
                  </a:ext>
                </a:extLst>
              </a:tr>
              <a:tr h="243827">
                <a:tc>
                  <a:txBody>
                    <a:bodyPr/>
                    <a:lstStyle/>
                    <a:p>
                      <a:r>
                        <a:rPr lang="ru-RU" sz="800" dirty="0"/>
                        <a:t>Доходы от продажи земельных участков, государственная собственность на которые не разграничена и которые расположены в границах городских поселений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b="0" dirty="0">
                          <a:solidFill>
                            <a:schemeClr val="tx1"/>
                          </a:solidFill>
                        </a:rPr>
                        <a:t>15 970,42653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262297"/>
                  </a:ext>
                </a:extLst>
              </a:tr>
              <a:tr h="210139">
                <a:tc>
                  <a:txBody>
                    <a:bodyPr/>
                    <a:lstStyle/>
                    <a:p>
                      <a:r>
                        <a:rPr lang="ru-RU" sz="800" dirty="0"/>
                        <a:t>Доходы от продажи земельных участков, находящихся в собственности городских поселений (за исключением земельных участков муниципальных бюджетных и автономных учреждений)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b="0" dirty="0">
                          <a:solidFill>
                            <a:schemeClr val="tx1"/>
                          </a:solidFill>
                        </a:rPr>
                        <a:t>25 215,23300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286324"/>
                  </a:ext>
                </a:extLst>
              </a:tr>
            </a:tbl>
          </a:graphicData>
        </a:graphic>
      </p:graphicFrame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54CD008-7A8E-898F-E76B-82CBA11EB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746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71608A4D-FF93-6AB6-0FB8-D01C00160A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99787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FB8FCD7E-9574-6E04-6499-3188085F0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195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D952581C-9F0B-C2F8-DB16-2E89433FF5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3777783"/>
              </p:ext>
            </p:extLst>
          </p:nvPr>
        </p:nvGraphicFramePr>
        <p:xfrm>
          <a:off x="2032000" y="1395663"/>
          <a:ext cx="8128000" cy="4742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C021D5E-2575-EC66-10B5-012FBD2EF6DE}"/>
              </a:ext>
            </a:extLst>
          </p:cNvPr>
          <p:cNvSpPr txBox="1"/>
          <p:nvPr/>
        </p:nvSpPr>
        <p:spPr>
          <a:xfrm>
            <a:off x="2962175" y="338793"/>
            <a:ext cx="6097604" cy="9464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175" marR="55880" algn="ctr">
              <a:lnSpc>
                <a:spcPts val="3265"/>
              </a:lnSpc>
              <a:spcAft>
                <a:spcPts val="0"/>
              </a:spcAft>
            </a:pPr>
            <a:r>
              <a:rPr lang="ru-RU" sz="2800" b="1" spc="-95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ИСПОЛНЕНИЕ </a:t>
            </a:r>
            <a:r>
              <a:rPr lang="ru-RU" sz="2800" b="1" spc="-3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РАСХОДОВ</a:t>
            </a:r>
            <a:r>
              <a:rPr lang="ru-RU" sz="2800" b="1" spc="-16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spc="-3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БЮДЖЕТА</a:t>
            </a:r>
            <a:endParaRPr lang="ru-RU" sz="2800" dirty="0">
              <a:solidFill>
                <a:srgbClr val="FF0000"/>
              </a:solidFill>
              <a:effectLst/>
              <a:ea typeface="Calibri" panose="020F0502020204030204" pitchFamily="34" charset="0"/>
            </a:endParaRPr>
          </a:p>
          <a:p>
            <a:pPr algn="ctr"/>
            <a:r>
              <a:rPr lang="ru-RU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за</a:t>
            </a:r>
            <a:r>
              <a:rPr lang="ru-RU" sz="2800" b="1" spc="-75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2023 </a:t>
            </a:r>
            <a:r>
              <a:rPr lang="ru-RU" sz="2800" b="1" spc="-2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год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4994D66-673F-FEDD-1122-A2FFCEC62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772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F158B1E8-9278-7A5D-9EAB-8E98598A6C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901461"/>
              </p:ext>
            </p:extLst>
          </p:nvPr>
        </p:nvGraphicFramePr>
        <p:xfrm>
          <a:off x="269507" y="154004"/>
          <a:ext cx="11656194" cy="6564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327C3E9-2DCD-8EDE-D545-D450A7E0A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34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DBCD752-2F29-87C3-5445-E3EA7F8F13C8}"/>
              </a:ext>
            </a:extLst>
          </p:cNvPr>
          <p:cNvSpPr txBox="1"/>
          <p:nvPr/>
        </p:nvSpPr>
        <p:spPr>
          <a:xfrm>
            <a:off x="2454443" y="214782"/>
            <a:ext cx="761358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РАСХОДЫ БЮДЖЕТА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</a:rPr>
              <a:t>за 2023 год составили 182 319,64705 тыс. руб.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63B918-E009-4B2C-006A-7C3DE58792D7}"/>
              </a:ext>
            </a:extLst>
          </p:cNvPr>
          <p:cNvSpPr txBox="1"/>
          <p:nvPr/>
        </p:nvSpPr>
        <p:spPr>
          <a:xfrm>
            <a:off x="1065998" y="1408315"/>
            <a:ext cx="39487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6600"/>
                </a:solidFill>
              </a:rPr>
              <a:t>Программные расходы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B23EF3-53A8-441E-CF2D-6CD5B27596AD}"/>
              </a:ext>
            </a:extLst>
          </p:cNvPr>
          <p:cNvSpPr txBox="1"/>
          <p:nvPr/>
        </p:nvSpPr>
        <p:spPr>
          <a:xfrm>
            <a:off x="7177240" y="1420967"/>
            <a:ext cx="42190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7030A0"/>
                </a:solidFill>
              </a:rPr>
              <a:t>Непрограммные расходы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850D06-7CD5-EED1-2053-FC21E4636E7F}"/>
              </a:ext>
            </a:extLst>
          </p:cNvPr>
          <p:cNvSpPr txBox="1"/>
          <p:nvPr/>
        </p:nvSpPr>
        <p:spPr>
          <a:xfrm>
            <a:off x="1065998" y="2472487"/>
            <a:ext cx="381401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79,57 %</a:t>
            </a:r>
          </a:p>
          <a:p>
            <a:pPr algn="ctr"/>
            <a:r>
              <a:rPr lang="ru-RU" sz="2800" dirty="0">
                <a:solidFill>
                  <a:srgbClr val="006600"/>
                </a:solidFill>
              </a:rPr>
              <a:t>145 080,45742 тыс. руб.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1AEDBE-E9E3-07D7-A1DF-75901928A174}"/>
              </a:ext>
            </a:extLst>
          </p:cNvPr>
          <p:cNvSpPr txBox="1"/>
          <p:nvPr/>
        </p:nvSpPr>
        <p:spPr>
          <a:xfrm>
            <a:off x="7177240" y="2472486"/>
            <a:ext cx="403619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20,43 %</a:t>
            </a:r>
          </a:p>
          <a:p>
            <a:pPr algn="ctr"/>
            <a:r>
              <a:rPr lang="ru-RU" sz="2800" dirty="0">
                <a:solidFill>
                  <a:srgbClr val="7030A0"/>
                </a:solidFill>
              </a:rPr>
              <a:t>37 239,18963 тыс. руб.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90FB53-8C5D-4DD5-0472-FA93DF65B466}"/>
              </a:ext>
            </a:extLst>
          </p:cNvPr>
          <p:cNvSpPr txBox="1"/>
          <p:nvPr/>
        </p:nvSpPr>
        <p:spPr>
          <a:xfrm>
            <a:off x="433137" y="4293643"/>
            <a:ext cx="1150218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В целях повышения эффективности и результативности бюджетных расходов осуществлялась реализация 17 из 18 муниципальных программ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D4CE868-5C07-EBCE-01E4-886B344E8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566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21A8680-1447-91CF-81EF-EBACA2590A30}"/>
              </a:ext>
            </a:extLst>
          </p:cNvPr>
          <p:cNvSpPr txBox="1"/>
          <p:nvPr/>
        </p:nvSpPr>
        <p:spPr>
          <a:xfrm>
            <a:off x="105878" y="216915"/>
            <a:ext cx="1193532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Сводный оперативный отчет о выполнении муниципальных программ Ульяновского городского поселения Тосненского муниципального района Ленинградской области за 2023 год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9DDA73C-6D9B-0268-248A-DC2CC0214F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801" y="953181"/>
            <a:ext cx="11001375" cy="59055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1699ECD-F347-583D-C505-A5CD6D9C66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805" y="1515351"/>
            <a:ext cx="11001375" cy="59055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BB197D2-631A-7A64-E373-034E69D43A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804" y="2096376"/>
            <a:ext cx="11001375" cy="40005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661937A-AD27-5C34-F066-89919EECC3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5804" y="2486901"/>
            <a:ext cx="11001375" cy="40005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3B0B22B6-FBC3-A5FD-EAF6-ABA02814C3C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5804" y="2877426"/>
            <a:ext cx="11001375" cy="400050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1879B852-B7A1-F01B-609A-BFAC8D39755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5803" y="3267951"/>
            <a:ext cx="11001375" cy="400050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39FC20A7-008E-9697-DA01-98F684CFF6F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5802" y="3628578"/>
            <a:ext cx="11001375" cy="590550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5B604BB4-3333-8639-EF09-832FFDD053B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5802" y="4179705"/>
            <a:ext cx="11001375" cy="400050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BC20ECE9-CB78-BA27-325F-F520C5BD2E2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25801" y="4570230"/>
            <a:ext cx="11001375" cy="590550"/>
          </a:xfrm>
          <a:prstGeom prst="rect">
            <a:avLst/>
          </a:prstGeom>
        </p:spPr>
      </p:pic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3DC36850-3C15-769F-F7AA-593DB6FD3DB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25801" y="5132400"/>
            <a:ext cx="11001375" cy="590550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741ED4F3-7ED2-3892-A1FB-FC65EFA4177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25801" y="5713425"/>
            <a:ext cx="11001375" cy="590550"/>
          </a:xfrm>
          <a:prstGeom prst="rect">
            <a:avLst/>
          </a:prstGeom>
        </p:spPr>
      </p:pic>
      <p:sp>
        <p:nvSpPr>
          <p:cNvPr id="36" name="Номер слайда 35">
            <a:extLst>
              <a:ext uri="{FF2B5EF4-FFF2-40B4-BE49-F238E27FC236}">
                <a16:creationId xmlns:a16="http://schemas.microsoft.com/office/drawing/2014/main" id="{4990626E-DE38-DF2F-F4A9-31E940617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965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9BB2AA8-AEA8-98AC-82F5-437F747A32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679" y="395538"/>
            <a:ext cx="11001375" cy="40005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B37115D-CE02-2090-1F1D-FF47B90621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680" y="770323"/>
            <a:ext cx="11001375" cy="40005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2931F9DF-251B-10A7-E696-C609CB7B63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680" y="1145108"/>
            <a:ext cx="11001375" cy="40005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EE43154-D886-A330-A80E-0B9E1D2403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678" y="1529418"/>
            <a:ext cx="11001375" cy="781050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49D1F010-D8EF-B22B-7166-603D3A4C7A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4676" y="2278988"/>
            <a:ext cx="11001375" cy="590550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BCC304A7-CA3B-601B-DC64-96A3BC9FEA2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4674" y="2844273"/>
            <a:ext cx="11001375" cy="400050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60E1692E-CADA-5E2A-F02A-18ABB9E6E63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4672" y="3203318"/>
            <a:ext cx="11001375" cy="590550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22F5547E-FBB8-FC19-D0DE-FC77429097A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4670" y="3762388"/>
            <a:ext cx="11001375" cy="590550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8AAA32EE-E79A-E17C-1C14-A00806C9EBA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4670" y="4327673"/>
            <a:ext cx="11001375" cy="400050"/>
          </a:xfrm>
          <a:prstGeom prst="rect">
            <a:avLst/>
          </a:prstGeom>
        </p:spPr>
      </p:pic>
      <p:sp>
        <p:nvSpPr>
          <p:cNvPr id="28" name="Номер слайда 27">
            <a:extLst>
              <a:ext uri="{FF2B5EF4-FFF2-40B4-BE49-F238E27FC236}">
                <a16:creationId xmlns:a16="http://schemas.microsoft.com/office/drawing/2014/main" id="{3626D9BC-C20F-6EF2-FEEE-347096450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130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8C20EA8-8EAF-CC66-F63B-6AC15D423B8D}"/>
              </a:ext>
            </a:extLst>
          </p:cNvPr>
          <p:cNvSpPr txBox="1"/>
          <p:nvPr/>
        </p:nvSpPr>
        <p:spPr>
          <a:xfrm>
            <a:off x="644893" y="2572972"/>
            <a:ext cx="1128080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8800" b="1" dirty="0">
                <a:solidFill>
                  <a:srgbClr val="006600"/>
                </a:solidFill>
              </a:rPr>
              <a:t>Спасибо за внимание!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29B87C6-CD5A-3E84-9E27-23551C9F8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539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48E987-6CFF-08A2-4FF2-7727CFD1F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2530"/>
          </a:xfrm>
        </p:spPr>
        <p:txBody>
          <a:bodyPr/>
          <a:lstStyle/>
          <a:p>
            <a:pPr algn="ctr"/>
            <a:r>
              <a:rPr lang="ru-RU" dirty="0"/>
              <a:t>СОДЕРЖАНИЕ</a:t>
            </a:r>
          </a:p>
        </p:txBody>
      </p:sp>
      <mc:AlternateContent xmlns:mc="http://schemas.openxmlformats.org/markup-compatibility/2006">
        <mc:Choice xmlns:psuz="http://schemas.microsoft.com/office/powerpoint/2016/summaryzoom" Requires="psuz">
          <p:graphicFrame>
            <p:nvGraphicFramePr>
              <p:cNvPr id="5" name="Интерактивное оглавление 4">
                <a:extLst>
                  <a:ext uri="{FF2B5EF4-FFF2-40B4-BE49-F238E27FC236}">
                    <a16:creationId xmlns:a16="http://schemas.microsoft.com/office/drawing/2014/main" id="{F0A7C0C7-CCC7-7B40-E334-7C3302578FC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56411473"/>
                  </p:ext>
                </p:extLst>
              </p:nvPr>
            </p:nvGraphicFramePr>
            <p:xfrm>
              <a:off x="838200" y="1825625"/>
              <a:ext cx="10515600" cy="4351338"/>
            </p:xfrm>
            <a:graphic>
              <a:graphicData uri="http://schemas.microsoft.com/office/powerpoint/2016/summaryzoom">
                <psuz:summaryZm>
                  <psuz:gridLayout/>
                </psuz:summaryZm>
              </a:graphicData>
            </a:graphic>
          </p:graphicFrame>
        </mc:Choice>
        <mc:Fallback>
          <p:grpSp>
            <p:nvGrpSpPr>
              <p:cNvPr id="5" name="Интерактивное оглавление 4">
                <a:extLst>
                  <a:ext uri="{FF2B5EF4-FFF2-40B4-BE49-F238E27FC236}">
                    <a16:creationId xmlns:a16="http://schemas.microsoft.com/office/drawing/2014/main" id="{F0A7C0C7-CCC7-7B40-E334-7C3302578FCE}"/>
                  </a:ext>
                </a:extLst>
              </p:cNvPr>
              <p:cNvGrpSpPr>
                <a:grpSpLocks noGrp="1" noUngrp="1" noRot="1" noChangeAspect="1" noMove="1" noResize="1"/>
              </p:cNvGrpSpPr>
              <p:nvPr/>
            </p:nvGrpSpPr>
            <p:grpSpPr>
              <a:xfrm>
                <a:off x="838200" y="1825625"/>
                <a:ext cx="10515600" cy="4351338"/>
                <a:chOff x="838200" y="1825625"/>
                <a:chExt cx="10515600" cy="4351338"/>
              </a:xfrm>
            </p:grpSpPr>
          </p:grp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A933FDC8-A8E3-3BA1-2499-07634482EEB1}"/>
              </a:ext>
            </a:extLst>
          </p:cNvPr>
          <p:cNvSpPr txBox="1"/>
          <p:nvPr/>
        </p:nvSpPr>
        <p:spPr>
          <a:xfrm>
            <a:off x="838200" y="1573954"/>
            <a:ext cx="10797330" cy="35445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89965">
              <a:tabLst>
                <a:tab pos="8385810" algn="r"/>
              </a:tabLst>
            </a:pPr>
            <a:r>
              <a:rPr lang="ru-RU" spc="-20" dirty="0">
                <a:effectLst/>
                <a:ea typeface="Calibri" panose="020F0502020204030204" pitchFamily="34" charset="0"/>
              </a:rPr>
              <a:t>Об</a:t>
            </a:r>
            <a:r>
              <a:rPr lang="ru-RU" spc="-45" dirty="0">
                <a:effectLst/>
                <a:ea typeface="Calibri" panose="020F0502020204030204" pitchFamily="34" charset="0"/>
              </a:rPr>
              <a:t> </a:t>
            </a:r>
            <a:r>
              <a:rPr lang="ru-RU" spc="-20" dirty="0">
                <a:ea typeface="Calibri" panose="020F0502020204030204" pitchFamily="34" charset="0"/>
              </a:rPr>
              <a:t>У</a:t>
            </a:r>
            <a:r>
              <a:rPr lang="ru-RU" spc="-20" dirty="0">
                <a:effectLst/>
                <a:ea typeface="Calibri" panose="020F0502020204030204" pitchFamily="34" charset="0"/>
              </a:rPr>
              <a:t>льяновском</a:t>
            </a:r>
            <a:r>
              <a:rPr lang="ru-RU" spc="-35" dirty="0">
                <a:effectLst/>
                <a:ea typeface="Calibri" panose="020F0502020204030204" pitchFamily="34" charset="0"/>
              </a:rPr>
              <a:t> </a:t>
            </a:r>
            <a:r>
              <a:rPr lang="ru-RU" spc="-20" dirty="0">
                <a:effectLst/>
                <a:ea typeface="Calibri" panose="020F0502020204030204" pitchFamily="34" charset="0"/>
              </a:rPr>
              <a:t>городском</a:t>
            </a:r>
            <a:r>
              <a:rPr lang="ru-RU" spc="-10" dirty="0">
                <a:effectLst/>
                <a:ea typeface="Calibri" panose="020F0502020204030204" pitchFamily="34" charset="0"/>
              </a:rPr>
              <a:t> </a:t>
            </a:r>
            <a:r>
              <a:rPr lang="ru-RU" spc="-20" dirty="0">
                <a:effectLst/>
                <a:ea typeface="Calibri" panose="020F0502020204030204" pitchFamily="34" charset="0"/>
              </a:rPr>
              <a:t>поселении</a:t>
            </a:r>
            <a:r>
              <a:rPr lang="ru-RU" spc="-20" dirty="0"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ru-RU" spc="-50" dirty="0">
                <a:effectLst/>
                <a:ea typeface="Calibri" panose="020F0502020204030204" pitchFamily="34" charset="0"/>
              </a:rPr>
              <a:t>3</a:t>
            </a:r>
            <a:endParaRPr lang="ru-RU" dirty="0">
              <a:effectLst/>
              <a:ea typeface="Calibri" panose="020F0502020204030204" pitchFamily="34" charset="0"/>
            </a:endParaRPr>
          </a:p>
          <a:p>
            <a:pPr marL="989965">
              <a:spcBef>
                <a:spcPts val="65"/>
              </a:spcBef>
              <a:spcAft>
                <a:spcPts val="0"/>
              </a:spcAft>
              <a:tabLst>
                <a:tab pos="8385810" algn="r"/>
              </a:tabLst>
            </a:pPr>
            <a:r>
              <a:rPr lang="ru-RU" dirty="0">
                <a:effectLst/>
                <a:ea typeface="Calibri" panose="020F0502020204030204" pitchFamily="34" charset="0"/>
              </a:rPr>
              <a:t>Основные</a:t>
            </a:r>
            <a:r>
              <a:rPr lang="ru-RU" spc="-75" dirty="0">
                <a:effectLst/>
                <a:ea typeface="Calibri" panose="020F0502020204030204" pitchFamily="34" charset="0"/>
              </a:rPr>
              <a:t> </a:t>
            </a:r>
            <a:r>
              <a:rPr lang="ru-RU" dirty="0">
                <a:effectLst/>
                <a:ea typeface="Calibri" panose="020F0502020204030204" pitchFamily="34" charset="0"/>
              </a:rPr>
              <a:t>понятия</a:t>
            </a:r>
            <a:r>
              <a:rPr lang="ru-RU" spc="-50" dirty="0">
                <a:effectLst/>
                <a:ea typeface="Calibri" panose="020F0502020204030204" pitchFamily="34" charset="0"/>
              </a:rPr>
              <a:t> </a:t>
            </a:r>
            <a:r>
              <a:rPr lang="ru-RU" dirty="0">
                <a:effectLst/>
                <a:ea typeface="Calibri" panose="020F0502020204030204" pitchFamily="34" charset="0"/>
              </a:rPr>
              <a:t>и</a:t>
            </a:r>
            <a:r>
              <a:rPr lang="ru-RU" spc="-80" dirty="0">
                <a:effectLst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ea typeface="Calibri" panose="020F0502020204030204" pitchFamily="34" charset="0"/>
              </a:rPr>
              <a:t>термины</a:t>
            </a:r>
            <a:r>
              <a:rPr lang="ru-RU" spc="-1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ru-RU" spc="-50" dirty="0">
                <a:effectLst/>
                <a:ea typeface="Calibri" panose="020F0502020204030204" pitchFamily="34" charset="0"/>
              </a:rPr>
              <a:t>4</a:t>
            </a:r>
            <a:endParaRPr lang="ru-RU" dirty="0">
              <a:effectLst/>
              <a:ea typeface="Calibri" panose="020F0502020204030204" pitchFamily="34" charset="0"/>
            </a:endParaRPr>
          </a:p>
          <a:p>
            <a:pPr marL="989965">
              <a:spcBef>
                <a:spcPts val="65"/>
              </a:spcBef>
              <a:spcAft>
                <a:spcPts val="0"/>
              </a:spcAft>
              <a:tabLst>
                <a:tab pos="8385810" algn="r"/>
              </a:tabLst>
            </a:pPr>
            <a:r>
              <a:rPr lang="ru-RU" spc="-10" dirty="0">
                <a:effectLst/>
                <a:ea typeface="Calibri" panose="020F0502020204030204" pitchFamily="34" charset="0"/>
              </a:rPr>
              <a:t>Основные</a:t>
            </a:r>
            <a:r>
              <a:rPr lang="ru-RU" spc="-50" dirty="0">
                <a:effectLst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ea typeface="Calibri" panose="020F0502020204030204" pitchFamily="34" charset="0"/>
              </a:rPr>
              <a:t>параметры</a:t>
            </a:r>
            <a:r>
              <a:rPr lang="ru-RU" spc="-55" dirty="0">
                <a:effectLst/>
                <a:ea typeface="Calibri" panose="020F0502020204030204" pitchFamily="34" charset="0"/>
              </a:rPr>
              <a:t> </a:t>
            </a:r>
            <a:r>
              <a:rPr lang="ru-RU" spc="-10" dirty="0">
                <a:ea typeface="Calibri" panose="020F0502020204030204" pitchFamily="34" charset="0"/>
              </a:rPr>
              <a:t>исполнения</a:t>
            </a:r>
            <a:r>
              <a:rPr lang="ru-RU" spc="-50" dirty="0">
                <a:effectLst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ea typeface="Calibri" panose="020F0502020204030204" pitchFamily="34" charset="0"/>
              </a:rPr>
              <a:t>бюджета</a:t>
            </a:r>
            <a:r>
              <a:rPr lang="ru-RU" spc="-50" dirty="0">
                <a:effectLst/>
                <a:ea typeface="Calibri" panose="020F0502020204030204" pitchFamily="34" charset="0"/>
              </a:rPr>
              <a:t> за </a:t>
            </a:r>
            <a:r>
              <a:rPr lang="ru-RU" spc="-10" dirty="0">
                <a:effectLst/>
                <a:ea typeface="Calibri" panose="020F0502020204030204" pitchFamily="34" charset="0"/>
              </a:rPr>
              <a:t>2023 </a:t>
            </a:r>
            <a:r>
              <a:rPr lang="ru-RU" spc="-25" dirty="0">
                <a:effectLst/>
                <a:ea typeface="Calibri" panose="020F0502020204030204" pitchFamily="34" charset="0"/>
              </a:rPr>
              <a:t>год</a:t>
            </a:r>
            <a:r>
              <a:rPr lang="ru-RU" spc="-25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ru-RU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endParaRPr lang="ru-RU" dirty="0">
              <a:effectLst/>
              <a:ea typeface="Calibri" panose="020F0502020204030204" pitchFamily="34" charset="0"/>
            </a:endParaRPr>
          </a:p>
          <a:p>
            <a:pPr marL="989965">
              <a:spcBef>
                <a:spcPts val="60"/>
              </a:spcBef>
              <a:spcAft>
                <a:spcPts val="0"/>
              </a:spcAft>
              <a:tabLst>
                <a:tab pos="8385810" algn="r"/>
              </a:tabLst>
            </a:pPr>
            <a:r>
              <a:rPr lang="ru-RU" spc="-10" dirty="0">
                <a:ea typeface="Calibri" panose="020F0502020204030204" pitchFamily="34" charset="0"/>
              </a:rPr>
              <a:t>Исполнение</a:t>
            </a:r>
            <a:r>
              <a:rPr lang="ru-RU" spc="-85" dirty="0">
                <a:effectLst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ea typeface="Calibri" panose="020F0502020204030204" pitchFamily="34" charset="0"/>
              </a:rPr>
              <a:t>доходов</a:t>
            </a:r>
            <a:r>
              <a:rPr lang="ru-RU" spc="-80" dirty="0">
                <a:effectLst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ea typeface="Calibri" panose="020F0502020204030204" pitchFamily="34" charset="0"/>
              </a:rPr>
              <a:t>бюджета</a:t>
            </a:r>
            <a:r>
              <a:rPr lang="ru-RU" spc="-80" dirty="0">
                <a:effectLst/>
                <a:ea typeface="Calibri" panose="020F0502020204030204" pitchFamily="34" charset="0"/>
              </a:rPr>
              <a:t> за </a:t>
            </a:r>
            <a:r>
              <a:rPr lang="ru-RU" spc="-10" dirty="0">
                <a:effectLst/>
                <a:ea typeface="Calibri" panose="020F0502020204030204" pitchFamily="34" charset="0"/>
              </a:rPr>
              <a:t>2023</a:t>
            </a:r>
            <a:r>
              <a:rPr lang="ru-RU" spc="-75" dirty="0">
                <a:effectLst/>
                <a:ea typeface="Calibri" panose="020F0502020204030204" pitchFamily="34" charset="0"/>
              </a:rPr>
              <a:t> </a:t>
            </a:r>
            <a:r>
              <a:rPr lang="ru-RU" spc="-25" dirty="0">
                <a:effectLst/>
                <a:ea typeface="Calibri" panose="020F0502020204030204" pitchFamily="34" charset="0"/>
              </a:rPr>
              <a:t>год </a:t>
            </a:r>
            <a:r>
              <a:rPr lang="ru-RU" spc="-25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endParaRPr lang="ru-RU" dirty="0">
              <a:effectLst/>
              <a:ea typeface="Calibri" panose="020F0502020204030204" pitchFamily="34" charset="0"/>
            </a:endParaRPr>
          </a:p>
          <a:p>
            <a:pPr marL="989965">
              <a:spcBef>
                <a:spcPts val="75"/>
              </a:spcBef>
              <a:spcAft>
                <a:spcPts val="0"/>
              </a:spcAft>
              <a:tabLst>
                <a:tab pos="8385810" algn="r"/>
              </a:tabLst>
            </a:pPr>
            <a:r>
              <a:rPr lang="ru-RU" spc="-20" dirty="0">
                <a:effectLst/>
                <a:ea typeface="Calibri" panose="020F0502020204030204" pitchFamily="34" charset="0"/>
              </a:rPr>
              <a:t>Структура</a:t>
            </a:r>
            <a:r>
              <a:rPr lang="ru-RU" spc="-60" dirty="0">
                <a:effectLst/>
                <a:ea typeface="Calibri" panose="020F0502020204030204" pitchFamily="34" charset="0"/>
              </a:rPr>
              <a:t> </a:t>
            </a:r>
            <a:r>
              <a:rPr lang="ru-RU" spc="-20" dirty="0">
                <a:effectLst/>
                <a:ea typeface="Calibri" panose="020F0502020204030204" pitchFamily="34" charset="0"/>
              </a:rPr>
              <a:t>доходов</a:t>
            </a:r>
            <a:r>
              <a:rPr lang="ru-RU" spc="-15" dirty="0">
                <a:effectLst/>
                <a:ea typeface="Calibri" panose="020F0502020204030204" pitchFamily="34" charset="0"/>
              </a:rPr>
              <a:t> </a:t>
            </a:r>
            <a:r>
              <a:rPr lang="ru-RU" spc="-20" dirty="0">
                <a:effectLst/>
                <a:ea typeface="Calibri" panose="020F0502020204030204" pitchFamily="34" charset="0"/>
              </a:rPr>
              <a:t>бюджета</a:t>
            </a:r>
            <a:r>
              <a:rPr lang="ru-RU" spc="-25" dirty="0">
                <a:effectLst/>
                <a:ea typeface="Calibri" panose="020F0502020204030204" pitchFamily="34" charset="0"/>
              </a:rPr>
              <a:t> з</a:t>
            </a:r>
            <a:r>
              <a:rPr lang="ru-RU" spc="-20" dirty="0">
                <a:effectLst/>
                <a:ea typeface="Calibri" panose="020F0502020204030204" pitchFamily="34" charset="0"/>
              </a:rPr>
              <a:t>а</a:t>
            </a:r>
            <a:r>
              <a:rPr lang="ru-RU" spc="-40" dirty="0">
                <a:effectLst/>
                <a:ea typeface="Calibri" panose="020F0502020204030204" pitchFamily="34" charset="0"/>
              </a:rPr>
              <a:t> </a:t>
            </a:r>
            <a:r>
              <a:rPr lang="ru-RU" spc="-20" dirty="0">
                <a:effectLst/>
                <a:ea typeface="Calibri" panose="020F0502020204030204" pitchFamily="34" charset="0"/>
              </a:rPr>
              <a:t>2023</a:t>
            </a:r>
            <a:r>
              <a:rPr lang="ru-RU" spc="-10" dirty="0">
                <a:effectLst/>
                <a:ea typeface="Calibri" panose="020F0502020204030204" pitchFamily="34" charset="0"/>
              </a:rPr>
              <a:t> </a:t>
            </a:r>
            <a:r>
              <a:rPr lang="ru-RU" spc="-25" dirty="0">
                <a:effectLst/>
                <a:ea typeface="Calibri" panose="020F0502020204030204" pitchFamily="34" charset="0"/>
              </a:rPr>
              <a:t>год - </a:t>
            </a:r>
            <a:r>
              <a:rPr lang="ru-RU" dirty="0">
                <a:effectLst/>
                <a:ea typeface="Calibri" panose="020F0502020204030204" pitchFamily="34" charset="0"/>
              </a:rPr>
              <a:t>7</a:t>
            </a:r>
          </a:p>
          <a:p>
            <a:pPr marL="1002030">
              <a:spcBef>
                <a:spcPts val="65"/>
              </a:spcBef>
              <a:spcAft>
                <a:spcPts val="0"/>
              </a:spcAft>
              <a:tabLst>
                <a:tab pos="8556625" algn="r"/>
              </a:tabLst>
            </a:pPr>
            <a:r>
              <a:rPr lang="ru-RU" spc="-10" dirty="0">
                <a:effectLst/>
                <a:ea typeface="Calibri" panose="020F0502020204030204" pitchFamily="34" charset="0"/>
              </a:rPr>
              <a:t>Налоговые</a:t>
            </a:r>
            <a:r>
              <a:rPr lang="ru-RU" spc="-50" dirty="0">
                <a:effectLst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ea typeface="Calibri" panose="020F0502020204030204" pitchFamily="34" charset="0"/>
              </a:rPr>
              <a:t>доходы</a:t>
            </a:r>
            <a:r>
              <a:rPr lang="ru-RU" spc="-1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ru-RU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ru-RU" spc="-25" dirty="0">
                <a:effectLst/>
                <a:ea typeface="Calibri" panose="020F0502020204030204" pitchFamily="34" charset="0"/>
              </a:rPr>
              <a:t>-9</a:t>
            </a:r>
            <a:endParaRPr lang="ru-RU" dirty="0">
              <a:effectLst/>
              <a:ea typeface="Calibri" panose="020F0502020204030204" pitchFamily="34" charset="0"/>
            </a:endParaRPr>
          </a:p>
          <a:p>
            <a:pPr marL="1002030">
              <a:spcBef>
                <a:spcPts val="60"/>
              </a:spcBef>
              <a:spcAft>
                <a:spcPts val="0"/>
              </a:spcAft>
              <a:tabLst>
                <a:tab pos="8613775" algn="r"/>
              </a:tabLst>
            </a:pPr>
            <a:r>
              <a:rPr lang="ru-RU" spc="-10" dirty="0">
                <a:effectLst/>
                <a:ea typeface="Calibri" panose="020F0502020204030204" pitchFamily="34" charset="0"/>
              </a:rPr>
              <a:t>Неналоговые</a:t>
            </a:r>
            <a:r>
              <a:rPr lang="ru-RU" spc="-70" dirty="0">
                <a:effectLst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ea typeface="Calibri" panose="020F0502020204030204" pitchFamily="34" charset="0"/>
              </a:rPr>
              <a:t>доходы</a:t>
            </a:r>
            <a:r>
              <a:rPr lang="ru-RU" spc="-1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ru-RU" spc="-25" dirty="0">
                <a:effectLst/>
                <a:ea typeface="Calibri" panose="020F0502020204030204" pitchFamily="34" charset="0"/>
              </a:rPr>
              <a:t>10-</a:t>
            </a:r>
            <a:r>
              <a:rPr lang="ru-RU" spc="-20" dirty="0">
                <a:effectLst/>
                <a:ea typeface="Calibri" panose="020F0502020204030204" pitchFamily="34" charset="0"/>
              </a:rPr>
              <a:t>11</a:t>
            </a:r>
            <a:endParaRPr lang="ru-RU" dirty="0">
              <a:effectLst/>
              <a:ea typeface="Calibri" panose="020F0502020204030204" pitchFamily="34" charset="0"/>
            </a:endParaRPr>
          </a:p>
          <a:p>
            <a:pPr marL="1002030">
              <a:spcBef>
                <a:spcPts val="75"/>
              </a:spcBef>
              <a:spcAft>
                <a:spcPts val="0"/>
              </a:spcAft>
              <a:tabLst>
                <a:tab pos="8457565" algn="r"/>
              </a:tabLst>
            </a:pPr>
            <a:r>
              <a:rPr lang="ru-RU" spc="-10" dirty="0">
                <a:effectLst/>
                <a:ea typeface="Calibri" panose="020F0502020204030204" pitchFamily="34" charset="0"/>
              </a:rPr>
              <a:t>Безвозмездные</a:t>
            </a:r>
            <a:r>
              <a:rPr lang="ru-RU" spc="-35" dirty="0">
                <a:effectLst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ea typeface="Calibri" panose="020F0502020204030204" pitchFamily="34" charset="0"/>
              </a:rPr>
              <a:t>поступления</a:t>
            </a:r>
            <a:r>
              <a:rPr lang="ru-RU" spc="-1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ru-RU" spc="-25" dirty="0">
                <a:effectLst/>
                <a:ea typeface="Calibri" panose="020F0502020204030204" pitchFamily="34" charset="0"/>
              </a:rPr>
              <a:t>12</a:t>
            </a:r>
            <a:endParaRPr lang="ru-RU" dirty="0">
              <a:effectLst/>
              <a:ea typeface="Calibri" panose="020F0502020204030204" pitchFamily="34" charset="0"/>
            </a:endParaRPr>
          </a:p>
          <a:p>
            <a:pPr marL="1002030">
              <a:spcBef>
                <a:spcPts val="65"/>
              </a:spcBef>
              <a:spcAft>
                <a:spcPts val="0"/>
              </a:spcAft>
              <a:tabLst>
                <a:tab pos="8457565" algn="r"/>
              </a:tabLst>
            </a:pPr>
            <a:r>
              <a:rPr lang="ru-RU" spc="-10" dirty="0">
                <a:ea typeface="Calibri" panose="020F0502020204030204" pitchFamily="34" charset="0"/>
              </a:rPr>
              <a:t>Исполнение</a:t>
            </a:r>
            <a:r>
              <a:rPr lang="ru-RU" spc="-80" dirty="0">
                <a:effectLst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ea typeface="Calibri" panose="020F0502020204030204" pitchFamily="34" charset="0"/>
              </a:rPr>
              <a:t>расходов</a:t>
            </a:r>
            <a:r>
              <a:rPr lang="ru-RU" spc="-70" dirty="0">
                <a:effectLst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ea typeface="Calibri" panose="020F0502020204030204" pitchFamily="34" charset="0"/>
              </a:rPr>
              <a:t>бюджета</a:t>
            </a:r>
            <a:r>
              <a:rPr lang="ru-RU" spc="-75" dirty="0">
                <a:effectLst/>
                <a:ea typeface="Calibri" panose="020F0502020204030204" pitchFamily="34" charset="0"/>
              </a:rPr>
              <a:t> за </a:t>
            </a:r>
            <a:r>
              <a:rPr lang="ru-RU" spc="-10" dirty="0">
                <a:effectLst/>
                <a:ea typeface="Calibri" panose="020F0502020204030204" pitchFamily="34" charset="0"/>
              </a:rPr>
              <a:t>2023</a:t>
            </a:r>
            <a:r>
              <a:rPr lang="ru-RU" spc="-45" dirty="0">
                <a:effectLst/>
                <a:ea typeface="Calibri" panose="020F0502020204030204" pitchFamily="34" charset="0"/>
              </a:rPr>
              <a:t> </a:t>
            </a:r>
            <a:r>
              <a:rPr lang="ru-RU" spc="-25" dirty="0">
                <a:effectLst/>
                <a:ea typeface="Calibri" panose="020F0502020204030204" pitchFamily="34" charset="0"/>
              </a:rPr>
              <a:t>год</a:t>
            </a:r>
            <a:r>
              <a:rPr lang="ru-RU" spc="-25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ru-RU" spc="-25" dirty="0">
                <a:effectLst/>
                <a:ea typeface="Calibri" panose="020F0502020204030204" pitchFamily="34" charset="0"/>
              </a:rPr>
              <a:t>13</a:t>
            </a:r>
            <a:endParaRPr lang="ru-RU" dirty="0">
              <a:effectLst/>
              <a:ea typeface="Calibri" panose="020F0502020204030204" pitchFamily="34" charset="0"/>
            </a:endParaRPr>
          </a:p>
          <a:p>
            <a:pPr marL="1002030">
              <a:spcBef>
                <a:spcPts val="65"/>
              </a:spcBef>
              <a:spcAft>
                <a:spcPts val="0"/>
              </a:spcAft>
            </a:pPr>
            <a:r>
              <a:rPr lang="ru-RU" spc="-10" dirty="0">
                <a:effectLst/>
                <a:ea typeface="Calibri" panose="020F0502020204030204" pitchFamily="34" charset="0"/>
              </a:rPr>
              <a:t>Структура расходов бюджета за 2023 год - 14-15</a:t>
            </a:r>
          </a:p>
          <a:p>
            <a:pPr marL="1002030">
              <a:spcBef>
                <a:spcPts val="65"/>
              </a:spcBef>
              <a:spcAft>
                <a:spcPts val="0"/>
              </a:spcAft>
            </a:pPr>
            <a:r>
              <a:rPr lang="ru-RU" spc="-10" dirty="0">
                <a:effectLst/>
                <a:ea typeface="Calibri" panose="020F0502020204030204" pitchFamily="34" charset="0"/>
              </a:rPr>
              <a:t>Сводный оперативный отчет о выполнении муниципальных программ Ульяновского городского поселения Тосненского муниципального района Ленинградской области за 2023 год - </a:t>
            </a:r>
            <a:r>
              <a:rPr lang="ru-RU" spc="-25" dirty="0">
                <a:effectLst/>
                <a:ea typeface="Calibri" panose="020F0502020204030204" pitchFamily="34" charset="0"/>
              </a:rPr>
              <a:t>16-</a:t>
            </a:r>
            <a:r>
              <a:rPr lang="ru-RU" spc="-20" dirty="0">
                <a:effectLst/>
                <a:ea typeface="Calibri" panose="020F0502020204030204" pitchFamily="34" charset="0"/>
              </a:rPr>
              <a:t>17</a:t>
            </a:r>
            <a:endParaRPr lang="ru-RU" dirty="0">
              <a:ea typeface="Calibri" panose="020F0502020204030204" pitchFamily="34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C1D00A6-D810-5350-554E-F0B36BF62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855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88DFF7D-794B-2545-2E6F-092C710B4C81}"/>
              </a:ext>
            </a:extLst>
          </p:cNvPr>
          <p:cNvSpPr txBox="1"/>
          <p:nvPr/>
        </p:nvSpPr>
        <p:spPr>
          <a:xfrm>
            <a:off x="526983" y="328674"/>
            <a:ext cx="609760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Улья́новка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(до 1923 года </a:t>
            </a:r>
            <a:r>
              <a:rPr lang="ru-RU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Са́блино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 — </a:t>
            </a:r>
            <a:r>
              <a:rPr lang="ru-RU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Посёлок городского типа"/>
              </a:rPr>
              <a:t>посёлок городского типа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в </a:t>
            </a:r>
            <a:r>
              <a:rPr lang="ru-RU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Тосненский район"/>
              </a:rPr>
              <a:t>Тосненском районе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Ленинградская область"/>
              </a:rPr>
              <a:t>Ленинградской области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Единственный населённый пункт Ульяновского городского поселения.</a:t>
            </a:r>
            <a:endParaRPr lang="ru-RU" dirty="0"/>
          </a:p>
        </p:txBody>
      </p:sp>
      <p:pic>
        <p:nvPicPr>
          <p:cNvPr id="1026" name="Picture 2" descr="Карта">
            <a:extLst>
              <a:ext uri="{FF2B5EF4-FFF2-40B4-BE49-F238E27FC236}">
                <a16:creationId xmlns:a16="http://schemas.microsoft.com/office/drawing/2014/main" id="{4B581AC8-3EA3-23BA-C793-C37024937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90" y="1651133"/>
            <a:ext cx="2937710" cy="4614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Флаг">
            <a:extLst>
              <a:ext uri="{FF2B5EF4-FFF2-40B4-BE49-F238E27FC236}">
                <a16:creationId xmlns:a16="http://schemas.microsoft.com/office/drawing/2014/main" id="{66CA7683-F994-CD3C-28D4-423D0B974C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3238" y="419250"/>
            <a:ext cx="1524000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F713E8C-F6D7-1614-628A-F0BB16B71841}"/>
              </a:ext>
            </a:extLst>
          </p:cNvPr>
          <p:cNvSpPr txBox="1"/>
          <p:nvPr/>
        </p:nvSpPr>
        <p:spPr>
          <a:xfrm>
            <a:off x="4329764" y="2068962"/>
            <a:ext cx="6508282" cy="2031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i="0" dirty="0">
                <a:solidFill>
                  <a:srgbClr val="333333"/>
                </a:solidFill>
                <a:effectLst/>
                <a:latin typeface="YS Text"/>
              </a:rPr>
              <a:t>Ульяновское городское поселение</a:t>
            </a:r>
            <a:r>
              <a:rPr lang="ru-RU" b="0" i="0" dirty="0">
                <a:solidFill>
                  <a:srgbClr val="333333"/>
                </a:solidFill>
                <a:effectLst/>
                <a:latin typeface="YS Text"/>
              </a:rPr>
              <a:t> входит в состав Тосненского муниципального района Ленинградской области. Границы поселения установлены законом Ленинградской области от 15.06.2010 №32-оз «Об административно-территориальном устройстве Ленинградской области и порядке его изменения». В состав поселения входят земли независимо от форм собственности и целевого назначения.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F9EAE3-0030-EF84-F150-A285A261B61D}"/>
              </a:ext>
            </a:extLst>
          </p:cNvPr>
          <p:cNvSpPr txBox="1"/>
          <p:nvPr/>
        </p:nvSpPr>
        <p:spPr>
          <a:xfrm>
            <a:off x="4329764" y="4361567"/>
            <a:ext cx="60976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Численность населения на 01.01.2024 – 11 267 человек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5412800-2238-5DBE-EBE1-ED9C2DD47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919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EFE6198-5BD0-6C67-4677-C7A1B1F359DF}"/>
              </a:ext>
            </a:extLst>
          </p:cNvPr>
          <p:cNvSpPr txBox="1"/>
          <p:nvPr/>
        </p:nvSpPr>
        <p:spPr>
          <a:xfrm>
            <a:off x="3712945" y="349536"/>
            <a:ext cx="609760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ОСНОВНЫЕ ПОНЯТИЯ И ТЕРМИНЫ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C829CA-F178-6794-8332-FA66D8F13201}"/>
              </a:ext>
            </a:extLst>
          </p:cNvPr>
          <p:cNvSpPr txBox="1"/>
          <p:nvPr/>
        </p:nvSpPr>
        <p:spPr>
          <a:xfrm>
            <a:off x="440355" y="872756"/>
            <a:ext cx="1101370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200" b="1" dirty="0">
                <a:solidFill>
                  <a:srgbClr val="002060"/>
                </a:solidFill>
              </a:rPr>
              <a:t>БЮДЖЕТ</a:t>
            </a:r>
            <a:r>
              <a:rPr lang="ru-RU" sz="2200" dirty="0">
                <a:solidFill>
                  <a:srgbClr val="002060"/>
                </a:solidFill>
              </a:rPr>
              <a:t>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23A3A1-C5DA-B5E6-FA3A-806F43DAEFC9}"/>
              </a:ext>
            </a:extLst>
          </p:cNvPr>
          <p:cNvSpPr txBox="1"/>
          <p:nvPr/>
        </p:nvSpPr>
        <p:spPr>
          <a:xfrm>
            <a:off x="144379" y="1724687"/>
            <a:ext cx="4437245" cy="1704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49630" marR="254635" algn="ctr">
              <a:lnSpc>
                <a:spcPct val="97000"/>
              </a:lnSpc>
              <a:spcBef>
                <a:spcPts val="290"/>
              </a:spcBef>
              <a:spcAft>
                <a:spcPts val="0"/>
              </a:spcAft>
            </a:pPr>
            <a:r>
              <a:rPr lang="ru-RU" sz="1800" b="1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БЮДЖЕТНЫЕ </a:t>
            </a:r>
            <a:r>
              <a:rPr lang="ru-RU" sz="1800" b="1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АССИГНОВАНИЯ</a:t>
            </a:r>
            <a:r>
              <a:rPr lang="ru-RU" sz="1800" b="1" spc="-7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b="0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</a:t>
            </a:r>
            <a:endParaRPr lang="ru-RU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61365" marR="123190" algn="ctr">
              <a:lnSpc>
                <a:spcPct val="97000"/>
              </a:lnSpc>
              <a:spcBef>
                <a:spcPts val="15"/>
              </a:spcBef>
              <a:spcAft>
                <a:spcPts val="0"/>
              </a:spcAft>
            </a:pPr>
            <a:r>
              <a:rPr lang="ru-RU" sz="1800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предельные</a:t>
            </a:r>
            <a:r>
              <a:rPr lang="ru-RU" sz="1800" spc="-7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объемы </a:t>
            </a:r>
            <a:r>
              <a:rPr lang="ru-RU" sz="1800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денежных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94995" algn="ctr">
              <a:lnSpc>
                <a:spcPct val="97000"/>
              </a:lnSpc>
              <a:spcBef>
                <a:spcPts val="10"/>
              </a:spcBef>
              <a:spcAft>
                <a:spcPts val="0"/>
              </a:spcAft>
            </a:pPr>
            <a:r>
              <a:rPr lang="ru-RU" sz="1800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средств,</a:t>
            </a:r>
            <a:r>
              <a:rPr lang="ru-RU" sz="1800" spc="-7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предусмотренн</a:t>
            </a:r>
            <a:r>
              <a:rPr lang="ru-RU" sz="180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ых в соответствующем финансовом году для </a:t>
            </a:r>
            <a:r>
              <a:rPr lang="ru-RU" sz="1800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исполнения</a:t>
            </a:r>
            <a:r>
              <a:rPr lang="ru-RU" sz="1800" spc="-7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бюджетных </a:t>
            </a:r>
            <a:r>
              <a:rPr lang="ru-RU" sz="1800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обязательств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943141-CF64-093A-68D9-806BA68C004E}"/>
              </a:ext>
            </a:extLst>
          </p:cNvPr>
          <p:cNvSpPr txBox="1"/>
          <p:nvPr/>
        </p:nvSpPr>
        <p:spPr>
          <a:xfrm>
            <a:off x="4561576" y="1724687"/>
            <a:ext cx="6097604" cy="1435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69745" marR="251460" algn="ctr">
              <a:lnSpc>
                <a:spcPct val="97000"/>
              </a:lnSpc>
              <a:spcBef>
                <a:spcPts val="205"/>
              </a:spcBef>
              <a:spcAft>
                <a:spcPts val="0"/>
              </a:spcAft>
            </a:pPr>
            <a:r>
              <a:rPr lang="ru-RU" sz="1800" b="1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МЕЖБЮДЖЕТНЫЕ </a:t>
            </a:r>
            <a:r>
              <a:rPr lang="ru-RU" sz="1800" b="1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ТРАНСФЕРТЫ - </a:t>
            </a:r>
            <a:endParaRPr lang="ru-RU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520825" algn="ctr">
              <a:lnSpc>
                <a:spcPct val="97000"/>
              </a:lnSpc>
              <a:spcBef>
                <a:spcPts val="15"/>
              </a:spcBef>
              <a:spcAft>
                <a:spcPts val="0"/>
              </a:spcAft>
            </a:pPr>
            <a:r>
              <a:rPr lang="ru-RU" sz="1800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средства,</a:t>
            </a:r>
            <a:r>
              <a:rPr lang="ru-RU" sz="1800" spc="-6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предоставляе</a:t>
            </a:r>
            <a:r>
              <a:rPr lang="ru-RU" sz="180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мые одним бюджетом бюджетной системы Российской Федерации другому бюджету бюджетной системы Российской Федерации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0C0BACB-4532-D96D-D76C-22915244EE90}"/>
              </a:ext>
            </a:extLst>
          </p:cNvPr>
          <p:cNvSpPr txBox="1"/>
          <p:nvPr/>
        </p:nvSpPr>
        <p:spPr>
          <a:xfrm>
            <a:off x="-1359568" y="3697665"/>
            <a:ext cx="6097604" cy="8733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62150" algn="ctr">
              <a:lnSpc>
                <a:spcPts val="1940"/>
              </a:lnSpc>
              <a:spcBef>
                <a:spcPts val="175"/>
              </a:spcBef>
            </a:pPr>
            <a:r>
              <a:rPr lang="ru-RU" sz="1800" b="1" spc="-7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РАСХОДЫ</a:t>
            </a:r>
            <a:r>
              <a:rPr lang="ru-RU" sz="1800" b="1" spc="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b="1" spc="-7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БЮДЖЕТА</a:t>
            </a:r>
            <a:r>
              <a:rPr lang="ru-RU" sz="1800" b="1" spc="-2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b="0" spc="-7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</a:t>
            </a:r>
            <a:endParaRPr lang="ru-RU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967230" algn="ctr">
              <a:lnSpc>
                <a:spcPct val="97000"/>
              </a:lnSpc>
              <a:spcBef>
                <a:spcPts val="15"/>
              </a:spcBef>
              <a:spcAft>
                <a:spcPts val="0"/>
              </a:spcAft>
            </a:pPr>
            <a:r>
              <a:rPr lang="ru-RU" sz="1800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выплачиваемые</a:t>
            </a:r>
            <a:r>
              <a:rPr lang="ru-RU" sz="1800" spc="-9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из</a:t>
            </a:r>
            <a:r>
              <a:rPr lang="ru-RU" sz="1800" spc="-6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бюджета </a:t>
            </a:r>
            <a:r>
              <a:rPr lang="ru-RU" sz="180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денежные средства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1DBD9AF-5148-2A03-9EC3-514CA1F70474}"/>
              </a:ext>
            </a:extLst>
          </p:cNvPr>
          <p:cNvSpPr txBox="1"/>
          <p:nvPr/>
        </p:nvSpPr>
        <p:spPr>
          <a:xfrm>
            <a:off x="5043638" y="3591514"/>
            <a:ext cx="6776184" cy="8733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0175" marR="1091565" algn="ctr">
              <a:lnSpc>
                <a:spcPts val="1940"/>
              </a:lnSpc>
              <a:spcBef>
                <a:spcPts val="175"/>
              </a:spcBef>
              <a:spcAft>
                <a:spcPts val="0"/>
              </a:spcAft>
            </a:pPr>
            <a:r>
              <a:rPr lang="ru-RU" sz="1800" b="1" spc="-6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ДОХОДЫ</a:t>
            </a:r>
            <a:r>
              <a:rPr lang="ru-RU" sz="1800" b="1" spc="-2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b="1" spc="-6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БЮДЖЕТА</a:t>
            </a:r>
            <a:r>
              <a:rPr lang="ru-RU" sz="1800" b="1" spc="-5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b="0" spc="-6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</a:t>
            </a:r>
            <a:endParaRPr lang="ru-RU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400175" marR="1069975" algn="ctr">
              <a:lnSpc>
                <a:spcPct val="97000"/>
              </a:lnSpc>
              <a:spcBef>
                <a:spcPts val="15"/>
              </a:spcBef>
              <a:spcAft>
                <a:spcPts val="0"/>
              </a:spcAft>
            </a:pPr>
            <a:r>
              <a:rPr lang="ru-RU" sz="1800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поступающие</a:t>
            </a:r>
            <a:r>
              <a:rPr lang="ru-RU" sz="1800" spc="-8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в</a:t>
            </a:r>
            <a:r>
              <a:rPr lang="ru-RU" sz="1800" spc="-8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бюджет </a:t>
            </a:r>
            <a:r>
              <a:rPr lang="ru-RU" sz="180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денежные средства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FB1D9B4-016E-1E6C-E1B5-9884E085423D}"/>
              </a:ext>
            </a:extLst>
          </p:cNvPr>
          <p:cNvSpPr txBox="1"/>
          <p:nvPr/>
        </p:nvSpPr>
        <p:spPr>
          <a:xfrm>
            <a:off x="-202130" y="5108310"/>
            <a:ext cx="6776184" cy="604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03835" algn="ctr">
              <a:lnSpc>
                <a:spcPts val="1935"/>
              </a:lnSpc>
              <a:spcBef>
                <a:spcPts val="210"/>
              </a:spcBef>
              <a:spcAft>
                <a:spcPts val="0"/>
              </a:spcAft>
            </a:pPr>
            <a:r>
              <a:rPr lang="ru-RU" sz="1800" b="1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ПРОФИЦИТ</a:t>
            </a:r>
            <a:r>
              <a:rPr lang="ru-RU" sz="1800" b="1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БЮДЖЕТА</a:t>
            </a:r>
            <a:r>
              <a:rPr lang="ru-RU" sz="1800" b="0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</a:t>
            </a:r>
            <a:endParaRPr lang="ru-RU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67360" marR="666750" algn="ctr">
              <a:lnSpc>
                <a:spcPct val="97000"/>
              </a:lnSpc>
              <a:spcBef>
                <a:spcPts val="15"/>
              </a:spcBef>
              <a:spcAft>
                <a:spcPts val="0"/>
              </a:spcAft>
            </a:pPr>
            <a:r>
              <a:rPr lang="ru-RU" sz="1800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превышение</a:t>
            </a:r>
            <a:r>
              <a:rPr lang="ru-RU" sz="1800" spc="-7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доходов </a:t>
            </a:r>
            <a:r>
              <a:rPr lang="ru-RU" sz="180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бюджета над его </a:t>
            </a:r>
            <a:r>
              <a:rPr lang="ru-RU" sz="1800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расходами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3ACC3AE-EA4D-AD6E-3CB6-1ED7350B792C}"/>
              </a:ext>
            </a:extLst>
          </p:cNvPr>
          <p:cNvSpPr txBox="1"/>
          <p:nvPr/>
        </p:nvSpPr>
        <p:spPr>
          <a:xfrm>
            <a:off x="5265020" y="5097148"/>
            <a:ext cx="6776184" cy="604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67360" marR="673100" algn="ctr">
              <a:lnSpc>
                <a:spcPts val="1935"/>
              </a:lnSpc>
              <a:spcBef>
                <a:spcPts val="1875"/>
              </a:spcBef>
              <a:spcAft>
                <a:spcPts val="0"/>
              </a:spcAft>
            </a:pPr>
            <a:r>
              <a:rPr lang="ru-RU" sz="1800" b="1" spc="-5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ДЕФИЦИТ</a:t>
            </a:r>
            <a:r>
              <a:rPr lang="ru-RU" sz="1800" b="1" spc="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b="1" spc="-5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БЮДЖЕТА</a:t>
            </a:r>
            <a:r>
              <a:rPr lang="ru-RU" sz="1800" b="1" spc="-1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b="0" spc="-5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</a:t>
            </a:r>
            <a:endParaRPr lang="ru-RU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67360" marR="666115" algn="ctr">
              <a:lnSpc>
                <a:spcPct val="97000"/>
              </a:lnSpc>
              <a:spcBef>
                <a:spcPts val="15"/>
              </a:spcBef>
              <a:spcAft>
                <a:spcPts val="0"/>
              </a:spcAft>
            </a:pPr>
            <a:r>
              <a:rPr lang="ru-RU" sz="1800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превышение</a:t>
            </a:r>
            <a:r>
              <a:rPr lang="ru-RU" sz="1800" spc="-11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расходов </a:t>
            </a:r>
            <a:r>
              <a:rPr lang="ru-RU" sz="180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бюджета над его </a:t>
            </a:r>
            <a:r>
              <a:rPr lang="ru-RU" sz="1800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доходами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923F967-A1CB-0153-B280-528713EAF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371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F68C28F-2FEE-87E4-71E5-B3CB84DD26B8}"/>
              </a:ext>
            </a:extLst>
          </p:cNvPr>
          <p:cNvSpPr txBox="1"/>
          <p:nvPr/>
        </p:nvSpPr>
        <p:spPr>
          <a:xfrm>
            <a:off x="654518" y="429720"/>
            <a:ext cx="10992050" cy="1156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" marR="4445" algn="ctr">
              <a:spcBef>
                <a:spcPts val="435"/>
              </a:spcBef>
              <a:spcAft>
                <a:spcPts val="0"/>
              </a:spcAft>
            </a:pPr>
            <a:r>
              <a:rPr lang="ru-RU" sz="2800" b="1" spc="-4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ОСНОВНЫЕ</a:t>
            </a:r>
            <a:r>
              <a:rPr lang="ru-RU" sz="2800" b="1" spc="-105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spc="-4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ПАРАМЕТРЫ</a:t>
            </a:r>
            <a:r>
              <a:rPr lang="ru-RU" sz="2800" b="1" spc="-13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ИСПОЛНЕНИЯ</a:t>
            </a:r>
            <a:r>
              <a:rPr lang="ru-RU" sz="2800" b="1" spc="-115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spc="-4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БЮДЖЕТА</a:t>
            </a:r>
            <a:endParaRPr lang="ru-RU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890" algn="ctr">
              <a:lnSpc>
                <a:spcPct val="103000"/>
              </a:lnSpc>
              <a:spcBef>
                <a:spcPts val="100"/>
              </a:spcBef>
              <a:spcAft>
                <a:spcPts val="0"/>
              </a:spcAft>
            </a:pPr>
            <a:r>
              <a:rPr lang="ru-RU" sz="2000" b="1" spc="-2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Ульянов</a:t>
            </a:r>
            <a:r>
              <a:rPr lang="ru-RU" sz="2000" b="1" spc="-2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ского</a:t>
            </a:r>
            <a:r>
              <a:rPr lang="ru-RU" sz="2000" b="1" spc="-85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spc="-2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городского</a:t>
            </a:r>
            <a:r>
              <a:rPr lang="ru-RU" sz="2000" b="1" spc="-105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spc="-2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поселения</a:t>
            </a:r>
            <a:r>
              <a:rPr lang="ru-RU" sz="2000" b="1" spc="-45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spc="-2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Тосненского</a:t>
            </a:r>
            <a:r>
              <a:rPr lang="ru-RU" sz="2000" b="1" spc="-45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муниципального </a:t>
            </a:r>
            <a:r>
              <a:rPr lang="ru-RU" sz="2000" b="1" spc="-2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района </a:t>
            </a:r>
            <a:r>
              <a:rPr lang="ru-RU" sz="20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Ленинградской области за</a:t>
            </a:r>
            <a:r>
              <a:rPr lang="ru-RU" sz="2000" b="1" spc="-7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2023</a:t>
            </a:r>
            <a:r>
              <a:rPr lang="ru-RU" sz="2000" b="1" spc="-3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год</a:t>
            </a:r>
            <a:endParaRPr lang="ru-RU" sz="20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E09DFB12-0F10-C387-0C56-AACA0182DD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918581"/>
              </p:ext>
            </p:extLst>
          </p:nvPr>
        </p:nvGraphicFramePr>
        <p:xfrm>
          <a:off x="2045903" y="1823213"/>
          <a:ext cx="8214628" cy="3124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C23D24F1-7F32-29EE-BA6D-BFA0D599E0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613526"/>
              </p:ext>
            </p:extLst>
          </p:nvPr>
        </p:nvGraphicFramePr>
        <p:xfrm>
          <a:off x="3626540" y="5569852"/>
          <a:ext cx="4938920" cy="684911"/>
        </p:xfrm>
        <a:graphic>
          <a:graphicData uri="http://schemas.openxmlformats.org/drawingml/2006/table">
            <a:tbl>
              <a:tblPr firstRow="1" firstCol="1" bandRow="1"/>
              <a:tblGrid>
                <a:gridCol w="2131318">
                  <a:extLst>
                    <a:ext uri="{9D8B030D-6E8A-4147-A177-3AD203B41FA5}">
                      <a16:colId xmlns:a16="http://schemas.microsoft.com/office/drawing/2014/main" val="4126958683"/>
                    </a:ext>
                  </a:extLst>
                </a:gridCol>
                <a:gridCol w="1354617">
                  <a:extLst>
                    <a:ext uri="{9D8B030D-6E8A-4147-A177-3AD203B41FA5}">
                      <a16:colId xmlns:a16="http://schemas.microsoft.com/office/drawing/2014/main" val="2021111122"/>
                    </a:ext>
                  </a:extLst>
                </a:gridCol>
                <a:gridCol w="1452985">
                  <a:extLst>
                    <a:ext uri="{9D8B030D-6E8A-4147-A177-3AD203B41FA5}">
                      <a16:colId xmlns:a16="http://schemas.microsoft.com/office/drawing/2014/main" val="41776704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Основные характеристики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9898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Доходы бюджета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195 310,80907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193 664,60940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6255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Расходы бюджета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208 973,15619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182 319,64705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1059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Дефицит (Профицит) бюджета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13 662,34712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-11 344,96235)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12746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D82A18B-BBB4-A0E3-DFE5-3FB0F01C0BF2}"/>
              </a:ext>
            </a:extLst>
          </p:cNvPr>
          <p:cNvSpPr txBox="1"/>
          <p:nvPr/>
        </p:nvSpPr>
        <p:spPr>
          <a:xfrm>
            <a:off x="2602610" y="5128201"/>
            <a:ext cx="609760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тыс. руб.</a:t>
            </a:r>
            <a:endParaRPr kumimoji="0" lang="ru-RU" alt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6844A91B-6AB7-F9CA-75B3-5B5B9E583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761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DD13F62-6A08-9737-A05F-F263D6B5F6D6}"/>
              </a:ext>
            </a:extLst>
          </p:cNvPr>
          <p:cNvSpPr txBox="1"/>
          <p:nvPr/>
        </p:nvSpPr>
        <p:spPr>
          <a:xfrm>
            <a:off x="2769668" y="313053"/>
            <a:ext cx="674009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" marR="3175" algn="ctr">
              <a:spcBef>
                <a:spcPts val="595"/>
              </a:spcBef>
              <a:spcAft>
                <a:spcPts val="0"/>
              </a:spcAft>
            </a:pPr>
            <a:r>
              <a:rPr lang="ru-RU" sz="2800" b="1" spc="-2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ИСПОЛНЕНИЕ ДОХОДОВ</a:t>
            </a:r>
            <a:r>
              <a:rPr lang="ru-RU" sz="2800" b="1" spc="-15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spc="-2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БЮДЖЕТА</a:t>
            </a:r>
            <a:endParaRPr lang="ru-RU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ru-RU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</a:t>
            </a:r>
            <a:r>
              <a:rPr lang="ru-RU" sz="2800" b="1" spc="-12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2023</a:t>
            </a:r>
            <a:r>
              <a:rPr lang="ru-RU" sz="2800" b="1" spc="-10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spc="-2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год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82C5AD-44DE-580F-C747-7123367A5021}"/>
              </a:ext>
            </a:extLst>
          </p:cNvPr>
          <p:cNvSpPr txBox="1"/>
          <p:nvPr/>
        </p:nvSpPr>
        <p:spPr>
          <a:xfrm>
            <a:off x="9316051" y="4187998"/>
            <a:ext cx="15039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180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тыс.</a:t>
            </a:r>
            <a:r>
              <a:rPr lang="ru-RU" sz="1800" spc="-9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рублей</a:t>
            </a:r>
            <a:endParaRPr lang="ru-RU" dirty="0"/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D381AB1F-8B92-CC25-B660-9D6135543B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3584850"/>
              </p:ext>
            </p:extLst>
          </p:nvPr>
        </p:nvGraphicFramePr>
        <p:xfrm>
          <a:off x="2032000" y="1126156"/>
          <a:ext cx="8036025" cy="2618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Таблица 16">
            <a:extLst>
              <a:ext uri="{FF2B5EF4-FFF2-40B4-BE49-F238E27FC236}">
                <a16:creationId xmlns:a16="http://schemas.microsoft.com/office/drawing/2014/main" id="{7BDB264D-D6A1-6180-29B7-3D9C00A649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667123"/>
              </p:ext>
            </p:extLst>
          </p:nvPr>
        </p:nvGraphicFramePr>
        <p:xfrm>
          <a:off x="2048844" y="4682593"/>
          <a:ext cx="872182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9137">
                  <a:extLst>
                    <a:ext uri="{9D8B030D-6E8A-4147-A177-3AD203B41FA5}">
                      <a16:colId xmlns:a16="http://schemas.microsoft.com/office/drawing/2014/main" val="1124515334"/>
                    </a:ext>
                  </a:extLst>
                </a:gridCol>
                <a:gridCol w="2434823">
                  <a:extLst>
                    <a:ext uri="{9D8B030D-6E8A-4147-A177-3AD203B41FA5}">
                      <a16:colId xmlns:a16="http://schemas.microsoft.com/office/drawing/2014/main" val="3754501590"/>
                    </a:ext>
                  </a:extLst>
                </a:gridCol>
                <a:gridCol w="2297865">
                  <a:extLst>
                    <a:ext uri="{9D8B030D-6E8A-4147-A177-3AD203B41FA5}">
                      <a16:colId xmlns:a16="http://schemas.microsoft.com/office/drawing/2014/main" val="41556503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План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Факт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18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Налоговые доходы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/>
                        <a:t>46 332,55200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/>
                        <a:t>47 843,87767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313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Неналоговые доходы</a:t>
                      </a:r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/>
                        <a:t>64 433,43200</a:t>
                      </a:r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/>
                        <a:t>65 051,95052</a:t>
                      </a:r>
                    </a:p>
                  </a:txBody>
                  <a:tcP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408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Безвозмездные поступления</a:t>
                      </a:r>
                    </a:p>
                  </a:txBody>
                  <a:tcP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/>
                        <a:t>84 544,82507</a:t>
                      </a:r>
                    </a:p>
                  </a:txBody>
                  <a:tcP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/>
                        <a:t>80 768,78121</a:t>
                      </a:r>
                    </a:p>
                  </a:txBody>
                  <a:tcPr>
                    <a:solidFill>
                      <a:srgbClr val="66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18864"/>
                  </a:ext>
                </a:extLst>
              </a:tr>
            </a:tbl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23055E1C-9256-5714-C05B-546416051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946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320B66A9-7631-C66E-9599-B97300F274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884901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1FFA127-3A46-DE8A-76D6-2EA6B2561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019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C4FD05BA-8366-FEB1-F406-0D4C4E050E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513531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10B1B19-F706-83C1-942D-2A7DEF3ED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491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D71CE0-ABF8-F362-5F59-AA3E46B6259D}"/>
              </a:ext>
            </a:extLst>
          </p:cNvPr>
          <p:cNvSpPr txBox="1"/>
          <p:nvPr/>
        </p:nvSpPr>
        <p:spPr>
          <a:xfrm>
            <a:off x="2750419" y="455413"/>
            <a:ext cx="609760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НАЛОГОВЫЕ</a:t>
            </a:r>
            <a:r>
              <a:rPr lang="ru-RU" sz="2800" b="1" spc="-12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spc="-1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ДОХОДЫ</a:t>
            </a:r>
          </a:p>
          <a:p>
            <a:pPr algn="ctr"/>
            <a:r>
              <a:rPr lang="ru-RU" sz="2800" dirty="0"/>
              <a:t>47 843,87767 тыс. руб.</a:t>
            </a: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A04A68C8-08DE-3A93-158C-C0057F901F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530998"/>
              </p:ext>
            </p:extLst>
          </p:nvPr>
        </p:nvGraphicFramePr>
        <p:xfrm>
          <a:off x="577516" y="2054063"/>
          <a:ext cx="10722275" cy="2557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1515">
                  <a:extLst>
                    <a:ext uri="{9D8B030D-6E8A-4147-A177-3AD203B41FA5}">
                      <a16:colId xmlns:a16="http://schemas.microsoft.com/office/drawing/2014/main" val="2950075694"/>
                    </a:ext>
                  </a:extLst>
                </a:gridCol>
                <a:gridCol w="2040760">
                  <a:extLst>
                    <a:ext uri="{9D8B030D-6E8A-4147-A177-3AD203B41FA5}">
                      <a16:colId xmlns:a16="http://schemas.microsoft.com/office/drawing/2014/main" val="185603632"/>
                    </a:ext>
                  </a:extLst>
                </a:gridCol>
              </a:tblGrid>
              <a:tr h="420875">
                <a:tc>
                  <a:txBody>
                    <a:bodyPr/>
                    <a:lstStyle/>
                    <a:p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Налог на доходы физических лиц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22 615,52885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959767"/>
                  </a:ext>
                </a:extLst>
              </a:tr>
              <a:tr h="611187">
                <a:tc>
                  <a:txBody>
                    <a:bodyPr/>
                    <a:lstStyle/>
                    <a:p>
                      <a:r>
                        <a:rPr lang="ru-RU" sz="1800" dirty="0"/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7 092,29253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209967"/>
                  </a:ext>
                </a:extLst>
              </a:tr>
              <a:tr h="369327">
                <a:tc>
                  <a:txBody>
                    <a:bodyPr/>
                    <a:lstStyle/>
                    <a:p>
                      <a:r>
                        <a:rPr lang="ru-RU" sz="1800" dirty="0"/>
                        <a:t>Единый сельскохозяйственный налог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- 1,56650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788839"/>
                  </a:ext>
                </a:extLst>
              </a:tr>
              <a:tr h="638835">
                <a:tc>
                  <a:txBody>
                    <a:bodyPr/>
                    <a:lstStyle/>
                    <a:p>
                      <a:r>
                        <a:rPr lang="ru-RU" sz="1800" dirty="0"/>
                        <a:t>Налог на имущество физических лиц, взимаемый по ставкам, применяемым к объектам налогообложения, расположенным в границах городских поселений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3 290,42131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03529"/>
                  </a:ext>
                </a:extLst>
              </a:tr>
              <a:tr h="487623">
                <a:tc>
                  <a:txBody>
                    <a:bodyPr/>
                    <a:lstStyle/>
                    <a:p>
                      <a:r>
                        <a:rPr lang="ru-RU" sz="1800" dirty="0"/>
                        <a:t>Земельный налог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14 847,20148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39044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E936306B-4ECC-F898-5ABB-BCC95F575D80}"/>
              </a:ext>
            </a:extLst>
          </p:cNvPr>
          <p:cNvSpPr txBox="1"/>
          <p:nvPr/>
        </p:nvSpPr>
        <p:spPr>
          <a:xfrm>
            <a:off x="9863221" y="1608681"/>
            <a:ext cx="14365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тыс.</a:t>
            </a:r>
            <a:r>
              <a:rPr lang="ru-RU" sz="1800" spc="-9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рублей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67293E2-2DC0-4711-6444-B81E39F0A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7503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912</TotalTime>
  <Words>894</Words>
  <Application>Microsoft Office PowerPoint</Application>
  <PresentationFormat>Широкоэкранный</PresentationFormat>
  <Paragraphs>147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YS Text</vt:lpstr>
      <vt:lpstr>Тема Office</vt:lpstr>
      <vt:lpstr>БЮДЖЕТ для ГРАЖДАН Об исполнении бюджета Ульяновского городского поселения Тосненского муниципального района Ленинградской области за 2023 год</vt:lpstr>
      <vt:lpstr>СОДЕРЖАНИЕ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Ульяновского городского поселения Тосненского района Ленинградской области на 2024 год и на плановый период 2025 и 2026 годов</dc:title>
  <dc:creator>User</dc:creator>
  <cp:lastModifiedBy>User</cp:lastModifiedBy>
  <cp:revision>56</cp:revision>
  <dcterms:created xsi:type="dcterms:W3CDTF">2025-02-26T07:46:33Z</dcterms:created>
  <dcterms:modified xsi:type="dcterms:W3CDTF">2025-03-03T09:47:05Z</dcterms:modified>
</cp:coreProperties>
</file>