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5334000" cy="7556500"/>
  <p:notesSz cx="53340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7650" cy="7556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72" y="133055"/>
            <a:ext cx="478966" cy="60191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763" y="279841"/>
            <a:ext cx="884956" cy="3810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24600" y="555862"/>
            <a:ext cx="8890" cy="18415"/>
          </a:xfrm>
          <a:custGeom>
            <a:avLst/>
            <a:gdLst/>
            <a:ahLst/>
            <a:cxnLst/>
            <a:rect l="l" t="t" r="r" b="b"/>
            <a:pathLst>
              <a:path w="8889" h="18415">
                <a:moveTo>
                  <a:pt x="8564" y="0"/>
                </a:moveTo>
                <a:lnTo>
                  <a:pt x="2576" y="0"/>
                </a:lnTo>
                <a:lnTo>
                  <a:pt x="2214" y="4753"/>
                </a:lnTo>
                <a:lnTo>
                  <a:pt x="1987" y="6831"/>
                </a:lnTo>
                <a:lnTo>
                  <a:pt x="1377" y="10910"/>
                </a:lnTo>
                <a:lnTo>
                  <a:pt x="1065" y="12760"/>
                </a:lnTo>
                <a:lnTo>
                  <a:pt x="0" y="18355"/>
                </a:lnTo>
                <a:lnTo>
                  <a:pt x="4406" y="18355"/>
                </a:lnTo>
                <a:lnTo>
                  <a:pt x="6203" y="12409"/>
                </a:lnTo>
                <a:lnTo>
                  <a:pt x="6710" y="10507"/>
                </a:lnTo>
                <a:lnTo>
                  <a:pt x="7694" y="6413"/>
                </a:lnTo>
                <a:lnTo>
                  <a:pt x="8044" y="4447"/>
                </a:lnTo>
                <a:lnTo>
                  <a:pt x="8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114369"/>
            <a:ext cx="5327648" cy="331224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1365249"/>
            <a:ext cx="5327650" cy="1949450"/>
          </a:xfrm>
          <a:custGeom>
            <a:avLst/>
            <a:gdLst/>
            <a:ahLst/>
            <a:cxnLst/>
            <a:rect l="l" t="t" r="r" b="b"/>
            <a:pathLst>
              <a:path w="5327650" h="1949450">
                <a:moveTo>
                  <a:pt x="5327650" y="0"/>
                </a:moveTo>
                <a:lnTo>
                  <a:pt x="0" y="0"/>
                </a:lnTo>
                <a:lnTo>
                  <a:pt x="0" y="1949450"/>
                </a:lnTo>
                <a:lnTo>
                  <a:pt x="5327650" y="1949450"/>
                </a:lnTo>
                <a:lnTo>
                  <a:pt x="5327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6865" y="1659635"/>
            <a:ext cx="470026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1640"/>
            <a:ext cx="373380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8CF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8CF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66700" y="1737995"/>
            <a:ext cx="232029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747010" y="1737995"/>
            <a:ext cx="232029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8CF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7650" cy="7556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72" y="133055"/>
            <a:ext cx="478966" cy="60191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763" y="279841"/>
            <a:ext cx="884956" cy="3810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24600" y="555862"/>
            <a:ext cx="8890" cy="18415"/>
          </a:xfrm>
          <a:custGeom>
            <a:avLst/>
            <a:gdLst/>
            <a:ahLst/>
            <a:cxnLst/>
            <a:rect l="l" t="t" r="r" b="b"/>
            <a:pathLst>
              <a:path w="8889" h="18415">
                <a:moveTo>
                  <a:pt x="8564" y="0"/>
                </a:moveTo>
                <a:lnTo>
                  <a:pt x="2576" y="0"/>
                </a:lnTo>
                <a:lnTo>
                  <a:pt x="2214" y="4753"/>
                </a:lnTo>
                <a:lnTo>
                  <a:pt x="1987" y="6831"/>
                </a:lnTo>
                <a:lnTo>
                  <a:pt x="1377" y="10910"/>
                </a:lnTo>
                <a:lnTo>
                  <a:pt x="1065" y="12760"/>
                </a:lnTo>
                <a:lnTo>
                  <a:pt x="0" y="18355"/>
                </a:lnTo>
                <a:lnTo>
                  <a:pt x="4406" y="18355"/>
                </a:lnTo>
                <a:lnTo>
                  <a:pt x="6203" y="12409"/>
                </a:lnTo>
                <a:lnTo>
                  <a:pt x="6710" y="10507"/>
                </a:lnTo>
                <a:lnTo>
                  <a:pt x="7694" y="6413"/>
                </a:lnTo>
                <a:lnTo>
                  <a:pt x="8044" y="4447"/>
                </a:lnTo>
                <a:lnTo>
                  <a:pt x="8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114369"/>
            <a:ext cx="5327648" cy="33122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4583" y="2584704"/>
            <a:ext cx="2078736" cy="10850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8CF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8CF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327648" cy="86097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044" y="167321"/>
            <a:ext cx="448096" cy="5263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177291"/>
            <a:ext cx="4556759" cy="48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7995"/>
            <a:ext cx="480060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13560" y="7027545"/>
            <a:ext cx="170688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66700" y="7027545"/>
            <a:ext cx="122682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053217" y="7289504"/>
            <a:ext cx="17398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8CF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865" y="1659635"/>
            <a:ext cx="34937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008CFF"/>
                </a:solidFill>
                <a:latin typeface="Arial"/>
                <a:cs typeface="Arial"/>
              </a:rPr>
              <a:t>Путеводитель</a:t>
            </a:r>
            <a:r>
              <a:rPr dirty="0" sz="2000" spc="-45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8CFF"/>
                </a:solidFill>
                <a:latin typeface="Arial"/>
                <a:cs typeface="Arial"/>
              </a:rPr>
              <a:t>для</a:t>
            </a:r>
            <a:r>
              <a:rPr dirty="0" sz="2000" spc="-30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8CFF"/>
                </a:solidFill>
                <a:latin typeface="Arial"/>
                <a:cs typeface="Arial"/>
              </a:rPr>
              <a:t>садоводов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865" y="2140203"/>
            <a:ext cx="4555490" cy="833119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 sz="2800" spc="-5" b="1">
                <a:solidFill>
                  <a:srgbClr val="008CFF"/>
                </a:solidFill>
                <a:latin typeface="Arial"/>
                <a:cs typeface="Arial"/>
              </a:rPr>
              <a:t>Шаги</a:t>
            </a:r>
            <a:r>
              <a:rPr dirty="0" sz="2800" spc="-3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8CFF"/>
                </a:solidFill>
                <a:latin typeface="Arial"/>
                <a:cs typeface="Arial"/>
              </a:rPr>
              <a:t>для</a:t>
            </a:r>
            <a:r>
              <a:rPr dirty="0" sz="2800" spc="-3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8CFF"/>
                </a:solidFill>
                <a:latin typeface="Arial"/>
                <a:cs typeface="Arial"/>
              </a:rPr>
              <a:t>догазификации </a:t>
            </a:r>
            <a:r>
              <a:rPr dirty="0" sz="2800" spc="-76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8CFF"/>
                </a:solidFill>
                <a:latin typeface="Arial"/>
                <a:cs typeface="Arial"/>
              </a:rPr>
              <a:t>жилых</a:t>
            </a:r>
            <a:r>
              <a:rPr dirty="0" sz="2800" spc="-1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08CFF"/>
                </a:solidFill>
                <a:latin typeface="Arial"/>
                <a:cs typeface="Arial"/>
              </a:rPr>
              <a:t>домов</a:t>
            </a:r>
            <a:r>
              <a:rPr dirty="0" sz="28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8CFF"/>
                </a:solidFill>
                <a:latin typeface="Arial"/>
                <a:cs typeface="Arial"/>
              </a:rPr>
              <a:t>в</a:t>
            </a:r>
            <a:r>
              <a:rPr dirty="0" sz="28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8CFF"/>
                </a:solidFill>
                <a:latin typeface="Arial"/>
                <a:cs typeface="Arial"/>
              </a:rPr>
              <a:t>СНТ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505459" marR="5080">
              <a:lnSpc>
                <a:spcPts val="1700"/>
              </a:lnSpc>
              <a:spcBef>
                <a:spcPts val="340"/>
              </a:spcBef>
            </a:pPr>
            <a:r>
              <a:rPr dirty="0" spc="-10"/>
              <a:t>Программа</a:t>
            </a:r>
            <a:r>
              <a:rPr dirty="0" spc="5"/>
              <a:t> </a:t>
            </a:r>
            <a:r>
              <a:rPr dirty="0" spc="-5"/>
              <a:t>социальной</a:t>
            </a:r>
            <a:r>
              <a:rPr dirty="0" spc="5"/>
              <a:t> </a:t>
            </a:r>
            <a:r>
              <a:rPr dirty="0" spc="-5"/>
              <a:t>догазификации </a:t>
            </a:r>
            <a:r>
              <a:rPr dirty="0" spc="-430"/>
              <a:t> </a:t>
            </a:r>
            <a:r>
              <a:rPr dirty="0"/>
              <a:t>и </a:t>
            </a:r>
            <a:r>
              <a:rPr dirty="0" spc="-15"/>
              <a:t>условия</a:t>
            </a:r>
            <a:r>
              <a:rPr dirty="0" spc="5"/>
              <a:t> </a:t>
            </a:r>
            <a:r>
              <a:rPr dirty="0" spc="-5"/>
              <a:t>для</a:t>
            </a:r>
            <a:r>
              <a:rPr dirty="0" spc="5"/>
              <a:t> </a:t>
            </a:r>
            <a:r>
              <a:rPr dirty="0" spc="-5"/>
              <a:t>ее </a:t>
            </a:r>
            <a:r>
              <a:rPr dirty="0" spc="-10"/>
              <a:t>подключения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5215128"/>
            <a:ext cx="762000" cy="4846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54658" y="5322316"/>
            <a:ext cx="2330450" cy="1112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0269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8CFF"/>
                </a:solidFill>
                <a:latin typeface="Arial"/>
                <a:cs typeface="Arial"/>
              </a:rPr>
              <a:t>Стоимость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</a:pP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Бесплатно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границ садовых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земельных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участков, на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которых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расположены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жилые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дома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086" y="1161796"/>
            <a:ext cx="2295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008CFF"/>
                </a:solidFill>
                <a:latin typeface="Arial"/>
                <a:cs typeface="Arial"/>
              </a:rPr>
              <a:t>Условия</a:t>
            </a:r>
            <a:r>
              <a:rPr dirty="0" sz="1600" spc="-6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8CFF"/>
                </a:solidFill>
                <a:latin typeface="Arial"/>
                <a:cs typeface="Arial"/>
              </a:rPr>
              <a:t>подключения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7719" y="1725167"/>
            <a:ext cx="4148454" cy="582295"/>
            <a:chOff x="807719" y="1725167"/>
            <a:chExt cx="4148454" cy="5822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19" y="1725167"/>
              <a:ext cx="4148328" cy="5821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113" y="1790739"/>
              <a:ext cx="4017503" cy="4510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86551" y="1913635"/>
            <a:ext cx="2644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в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границах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населенного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пункта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7719" y="2377439"/>
            <a:ext cx="4148454" cy="1472565"/>
            <a:chOff x="807719" y="2377439"/>
            <a:chExt cx="4148454" cy="147256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19" y="2377439"/>
              <a:ext cx="4148328" cy="14721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113" y="2443519"/>
              <a:ext cx="4017503" cy="13404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89057" y="2584196"/>
            <a:ext cx="3766820" cy="5619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Населенный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пункт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газифицирован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или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программой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газификации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предусмотрено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строительство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газовых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 сетей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 границ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в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текущем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году*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9057" y="3307588"/>
            <a:ext cx="35687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*план-график догазификации 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СНТ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утверждается субъектом </a:t>
            </a:r>
            <a:r>
              <a:rPr dirty="0" sz="1000" spc="-2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Российской Федерации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7719" y="3919728"/>
            <a:ext cx="4148454" cy="582295"/>
            <a:chOff x="807719" y="3919728"/>
            <a:chExt cx="4148454" cy="58229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719" y="3919728"/>
              <a:ext cx="4148328" cy="5821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113" y="3985671"/>
              <a:ext cx="4017503" cy="45105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90905" y="4108196"/>
            <a:ext cx="2978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Права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жилой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зарегистрированы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262" y="1331467"/>
            <a:ext cx="473075" cy="328104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6000" b="1">
                <a:solidFill>
                  <a:srgbClr val="99D1FF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6000" b="1">
                <a:solidFill>
                  <a:srgbClr val="99D1FF"/>
                </a:solidFill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1440"/>
              </a:spcBef>
            </a:pPr>
            <a:r>
              <a:rPr dirty="0" sz="6000" b="1">
                <a:solidFill>
                  <a:srgbClr val="99D1FF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38998" y="5144568"/>
            <a:ext cx="0" cy="1341120"/>
          </a:xfrm>
          <a:custGeom>
            <a:avLst/>
            <a:gdLst/>
            <a:ahLst/>
            <a:cxnLst/>
            <a:rect l="l" t="t" r="r" b="b"/>
            <a:pathLst>
              <a:path w="0" h="1341120">
                <a:moveTo>
                  <a:pt x="0" y="0"/>
                </a:moveTo>
                <a:lnTo>
                  <a:pt x="1" y="1341075"/>
                </a:lnTo>
              </a:path>
            </a:pathLst>
          </a:custGeom>
          <a:ln w="38100">
            <a:solidFill>
              <a:srgbClr val="008C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937759"/>
            <a:ext cx="1950720" cy="2618232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04469"/>
            <a:ext cx="5327650" cy="215203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976" y="3471671"/>
            <a:ext cx="4937760" cy="1457325"/>
            <a:chOff x="188976" y="3471671"/>
            <a:chExt cx="4937760" cy="14573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6" y="3471671"/>
              <a:ext cx="4937760" cy="1456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220" y="3537205"/>
              <a:ext cx="4807748" cy="132625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88976" y="2261616"/>
            <a:ext cx="4937760" cy="1094740"/>
            <a:chOff x="188976" y="2261616"/>
            <a:chExt cx="4937760" cy="10947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976" y="2261616"/>
              <a:ext cx="4937760" cy="1094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21" y="2325782"/>
              <a:ext cx="4807749" cy="96538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88976" y="1075944"/>
            <a:ext cx="4937760" cy="1094740"/>
            <a:chOff x="188976" y="1075944"/>
            <a:chExt cx="4937760" cy="10947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976" y="1075944"/>
              <a:ext cx="4937760" cy="10942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221" y="1140622"/>
              <a:ext cx="4807749" cy="9653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776" y="1338072"/>
              <a:ext cx="524255" cy="67970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04654" y="1252220"/>
            <a:ext cx="3163570" cy="193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Зарегистрировать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право</a:t>
            </a:r>
            <a:r>
              <a:rPr dirty="0" sz="1200" spc="1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собственности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</a:t>
            </a:r>
            <a:r>
              <a:rPr dirty="0" sz="120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жилой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дом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*осуществляется</a:t>
            </a:r>
            <a:r>
              <a:rPr dirty="0" sz="120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садоводом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Провести</a:t>
            </a:r>
            <a:r>
              <a:rPr dirty="0" sz="1200" spc="-2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общее</a:t>
            </a:r>
            <a:r>
              <a:rPr dirty="0" sz="1200" spc="-2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собрание</a:t>
            </a:r>
            <a:r>
              <a:rPr dirty="0" sz="1200" spc="-2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СНТ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по</a:t>
            </a:r>
            <a:r>
              <a:rPr dirty="0" sz="120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вопросам</a:t>
            </a:r>
            <a:r>
              <a:rPr dirty="0" sz="1200" spc="-2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догазификации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*осуществляется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органами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управления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5863" y="2481072"/>
            <a:ext cx="606552" cy="65532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04654" y="3660140"/>
            <a:ext cx="28492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Подать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 заявку</a:t>
            </a:r>
            <a:r>
              <a:rPr dirty="0" sz="1200" spc="-1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на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 подключение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60"/>
              </a:spcBef>
            </a:pP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и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заключить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договор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подключение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с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газораспределительной</a:t>
            </a:r>
            <a:r>
              <a:rPr dirty="0" sz="1200" spc="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организацией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 marR="69215">
              <a:lnSpc>
                <a:spcPct val="105000"/>
              </a:lnSpc>
            </a:pPr>
            <a:r>
              <a:rPr dirty="0" sz="1200" spc="-15" b="1">
                <a:solidFill>
                  <a:srgbClr val="5E5E5E"/>
                </a:solidFill>
                <a:latin typeface="Arial"/>
                <a:cs typeface="Arial"/>
              </a:rPr>
              <a:t>*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подается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собственником жилого дома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или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его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представителем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5863" y="3685032"/>
            <a:ext cx="560831" cy="94792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82607" y="162052"/>
            <a:ext cx="4060825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Шаги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догазификации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жилых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домов </a:t>
            </a:r>
            <a:r>
              <a:rPr dirty="0" sz="1600" spc="-4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СНТ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78812" y="4631137"/>
            <a:ext cx="2748837" cy="277368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796" y="1080942"/>
            <a:ext cx="4694555" cy="526415"/>
            <a:chOff x="383796" y="1080942"/>
            <a:chExt cx="4694555" cy="526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796" y="1080942"/>
              <a:ext cx="4694400" cy="5263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216" y="1164335"/>
              <a:ext cx="316991" cy="3596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2607" y="183388"/>
            <a:ext cx="4202430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Шаг 1.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Регистрация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права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собственности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жилой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дом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44" y="1804416"/>
            <a:ext cx="249936" cy="2590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44" y="2316479"/>
            <a:ext cx="249936" cy="2590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344" y="2697479"/>
            <a:ext cx="249936" cy="2621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6344" y="3227832"/>
            <a:ext cx="249936" cy="25907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83793" y="4969831"/>
            <a:ext cx="4552315" cy="1080135"/>
          </a:xfrm>
          <a:custGeom>
            <a:avLst/>
            <a:gdLst/>
            <a:ahLst/>
            <a:cxnLst/>
            <a:rect l="l" t="t" r="r" b="b"/>
            <a:pathLst>
              <a:path w="4552315" h="1080135">
                <a:moveTo>
                  <a:pt x="4456244" y="0"/>
                </a:moveTo>
                <a:lnTo>
                  <a:pt x="95667" y="0"/>
                </a:lnTo>
                <a:lnTo>
                  <a:pt x="58429" y="7518"/>
                </a:lnTo>
                <a:lnTo>
                  <a:pt x="28020" y="28020"/>
                </a:lnTo>
                <a:lnTo>
                  <a:pt x="7518" y="58429"/>
                </a:lnTo>
                <a:lnTo>
                  <a:pt x="0" y="95667"/>
                </a:lnTo>
                <a:lnTo>
                  <a:pt x="0" y="984331"/>
                </a:lnTo>
                <a:lnTo>
                  <a:pt x="7518" y="1021569"/>
                </a:lnTo>
                <a:lnTo>
                  <a:pt x="28020" y="1051978"/>
                </a:lnTo>
                <a:lnTo>
                  <a:pt x="58429" y="1072481"/>
                </a:lnTo>
                <a:lnTo>
                  <a:pt x="95667" y="1079999"/>
                </a:lnTo>
                <a:lnTo>
                  <a:pt x="4456244" y="1079999"/>
                </a:lnTo>
                <a:lnTo>
                  <a:pt x="4493482" y="1072481"/>
                </a:lnTo>
                <a:lnTo>
                  <a:pt x="4523891" y="1051978"/>
                </a:lnTo>
                <a:lnTo>
                  <a:pt x="4544394" y="1021569"/>
                </a:lnTo>
                <a:lnTo>
                  <a:pt x="4551912" y="984331"/>
                </a:lnTo>
                <a:lnTo>
                  <a:pt x="4551912" y="95667"/>
                </a:lnTo>
                <a:lnTo>
                  <a:pt x="4544394" y="58429"/>
                </a:lnTo>
                <a:lnTo>
                  <a:pt x="4523891" y="28020"/>
                </a:lnTo>
                <a:lnTo>
                  <a:pt x="4493482" y="7518"/>
                </a:lnTo>
                <a:lnTo>
                  <a:pt x="4456244" y="0"/>
                </a:lnTo>
                <a:close/>
              </a:path>
            </a:pathLst>
          </a:custGeom>
          <a:solidFill>
            <a:srgbClr val="CCE8FF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6264" y="6304087"/>
            <a:ext cx="0" cy="868044"/>
          </a:xfrm>
          <a:custGeom>
            <a:avLst/>
            <a:gdLst/>
            <a:ahLst/>
            <a:cxnLst/>
            <a:rect l="l" t="t" r="r" b="b"/>
            <a:pathLst>
              <a:path w="0" h="868045">
                <a:moveTo>
                  <a:pt x="0" y="0"/>
                </a:moveTo>
                <a:lnTo>
                  <a:pt x="1" y="867482"/>
                </a:lnTo>
              </a:path>
            </a:pathLst>
          </a:custGeom>
          <a:ln w="38100">
            <a:solidFill>
              <a:srgbClr val="FF7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3795" y="3714891"/>
            <a:ext cx="4552315" cy="1075690"/>
          </a:xfrm>
          <a:custGeom>
            <a:avLst/>
            <a:gdLst/>
            <a:ahLst/>
            <a:cxnLst/>
            <a:rect l="l" t="t" r="r" b="b"/>
            <a:pathLst>
              <a:path w="4552315" h="1075689">
                <a:moveTo>
                  <a:pt x="4456670" y="0"/>
                </a:moveTo>
                <a:lnTo>
                  <a:pt x="95254" y="0"/>
                </a:lnTo>
                <a:lnTo>
                  <a:pt x="58177" y="7485"/>
                </a:lnTo>
                <a:lnTo>
                  <a:pt x="27899" y="27899"/>
                </a:lnTo>
                <a:lnTo>
                  <a:pt x="7485" y="58177"/>
                </a:lnTo>
                <a:lnTo>
                  <a:pt x="0" y="95255"/>
                </a:lnTo>
                <a:lnTo>
                  <a:pt x="0" y="980130"/>
                </a:lnTo>
                <a:lnTo>
                  <a:pt x="7485" y="1017207"/>
                </a:lnTo>
                <a:lnTo>
                  <a:pt x="27899" y="1047485"/>
                </a:lnTo>
                <a:lnTo>
                  <a:pt x="58177" y="1067899"/>
                </a:lnTo>
                <a:lnTo>
                  <a:pt x="95254" y="1075385"/>
                </a:lnTo>
                <a:lnTo>
                  <a:pt x="4456670" y="1075385"/>
                </a:lnTo>
                <a:lnTo>
                  <a:pt x="4493747" y="1067899"/>
                </a:lnTo>
                <a:lnTo>
                  <a:pt x="4524025" y="1047485"/>
                </a:lnTo>
                <a:lnTo>
                  <a:pt x="4544439" y="1017207"/>
                </a:lnTo>
                <a:lnTo>
                  <a:pt x="4551925" y="980130"/>
                </a:lnTo>
                <a:lnTo>
                  <a:pt x="4551925" y="95255"/>
                </a:lnTo>
                <a:lnTo>
                  <a:pt x="4544439" y="58177"/>
                </a:lnTo>
                <a:lnTo>
                  <a:pt x="4524025" y="27899"/>
                </a:lnTo>
                <a:lnTo>
                  <a:pt x="4493747" y="7485"/>
                </a:lnTo>
                <a:lnTo>
                  <a:pt x="4456670" y="0"/>
                </a:lnTo>
                <a:close/>
              </a:path>
            </a:pathLst>
          </a:custGeom>
          <a:solidFill>
            <a:srgbClr val="CCE8FF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50326" y="1223771"/>
            <a:ext cx="4076065" cy="5919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5242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Какие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документы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необходимы?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90830" marR="325120">
              <a:lnSpc>
                <a:spcPts val="1420"/>
              </a:lnSpc>
              <a:spcBef>
                <a:spcPts val="1080"/>
              </a:spcBef>
            </a:pP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Заявление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о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государственном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кадастровом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учете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и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(или)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государственной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регистрации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прав</a:t>
            </a:r>
            <a:endParaRPr sz="1200">
              <a:latin typeface="Arial"/>
              <a:cs typeface="Arial"/>
            </a:endParaRPr>
          </a:p>
          <a:p>
            <a:pPr marL="290830" marR="1147445">
              <a:lnSpc>
                <a:spcPts val="2900"/>
              </a:lnSpc>
              <a:spcBef>
                <a:spcPts val="275"/>
              </a:spcBef>
            </a:pPr>
            <a:r>
              <a:rPr dirty="0" sz="1200" spc="-15" b="1">
                <a:solidFill>
                  <a:srgbClr val="008CFF"/>
                </a:solidFill>
                <a:latin typeface="Arial"/>
                <a:cs typeface="Arial"/>
              </a:rPr>
              <a:t>Технический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план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Правоустанавливающий</a:t>
            </a:r>
            <a:r>
              <a:rPr dirty="0" sz="1200" spc="-5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документ</a:t>
            </a:r>
            <a:endParaRPr sz="1200">
              <a:latin typeface="Arial"/>
              <a:cs typeface="Arial"/>
            </a:endParaRPr>
          </a:p>
          <a:p>
            <a:pPr marL="290830">
              <a:lnSpc>
                <a:spcPts val="1080"/>
              </a:lnSpc>
            </a:pP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</a:t>
            </a:r>
            <a:r>
              <a:rPr dirty="0" sz="1200" spc="-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земельный</a:t>
            </a:r>
            <a:r>
              <a:rPr dirty="0" sz="1200" spc="-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участок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</a:pP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Квитанция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об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уплате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госпошлины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664845">
              <a:lnSpc>
                <a:spcPct val="100000"/>
              </a:lnSpc>
            </a:pPr>
            <a:r>
              <a:rPr dirty="0" sz="1100" b="1">
                <a:solidFill>
                  <a:srgbClr val="008CFF"/>
                </a:solidFill>
                <a:latin typeface="Arial"/>
                <a:cs typeface="Arial"/>
              </a:rPr>
              <a:t>На</a:t>
            </a:r>
            <a:r>
              <a:rPr dirty="0" sz="1100" spc="-1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008CFF"/>
                </a:solidFill>
                <a:latin typeface="Arial"/>
                <a:cs typeface="Arial"/>
              </a:rPr>
              <a:t>участке</a:t>
            </a:r>
            <a:r>
              <a:rPr dirty="0" sz="1100" spc="-2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008CFF"/>
                </a:solidFill>
                <a:latin typeface="Arial"/>
                <a:cs typeface="Arial"/>
              </a:rPr>
              <a:t>садовый</a:t>
            </a:r>
            <a:r>
              <a:rPr dirty="0" sz="1100" spc="-1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008CFF"/>
                </a:solidFill>
                <a:latin typeface="Arial"/>
                <a:cs typeface="Arial"/>
              </a:rPr>
              <a:t>дом?</a:t>
            </a:r>
            <a:endParaRPr sz="1100">
              <a:latin typeface="Arial"/>
              <a:cs typeface="Arial"/>
            </a:endParaRPr>
          </a:p>
          <a:p>
            <a:pPr marL="664845" marR="5080">
              <a:lnSpc>
                <a:spcPct val="102200"/>
              </a:lnSpc>
              <a:spcBef>
                <a:spcPts val="440"/>
              </a:spcBef>
            </a:pPr>
            <a:r>
              <a:rPr dirty="0" sz="900" spc="-5" b="1">
                <a:solidFill>
                  <a:srgbClr val="008CFF"/>
                </a:solidFill>
                <a:latin typeface="Arial"/>
                <a:cs typeface="Arial"/>
              </a:rPr>
              <a:t>Садовый </a:t>
            </a:r>
            <a:r>
              <a:rPr dirty="0" sz="900" b="1">
                <a:solidFill>
                  <a:srgbClr val="008CFF"/>
                </a:solidFill>
                <a:latin typeface="Arial"/>
                <a:cs typeface="Arial"/>
              </a:rPr>
              <a:t>дом </a:t>
            </a:r>
            <a:r>
              <a:rPr dirty="0" sz="900" spc="-5" b="1">
                <a:solidFill>
                  <a:srgbClr val="008CFF"/>
                </a:solidFill>
                <a:latin typeface="Arial"/>
                <a:cs typeface="Arial"/>
              </a:rPr>
              <a:t>можно перевести </a:t>
            </a:r>
            <a:r>
              <a:rPr dirty="0" sz="900" b="1">
                <a:solidFill>
                  <a:srgbClr val="008CFF"/>
                </a:solidFill>
                <a:latin typeface="Arial"/>
                <a:cs typeface="Arial"/>
              </a:rPr>
              <a:t>в </a:t>
            </a:r>
            <a:r>
              <a:rPr dirty="0" sz="900" spc="-5" b="1">
                <a:solidFill>
                  <a:srgbClr val="008CFF"/>
                </a:solidFill>
                <a:latin typeface="Arial"/>
                <a:cs typeface="Arial"/>
              </a:rPr>
              <a:t>жилой </a:t>
            </a:r>
            <a:r>
              <a:rPr dirty="0" sz="900" b="1">
                <a:solidFill>
                  <a:srgbClr val="008CFF"/>
                </a:solidFill>
                <a:latin typeface="Arial"/>
                <a:cs typeface="Arial"/>
              </a:rPr>
              <a:t>дом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в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соответствии </a:t>
            </a:r>
            <a:r>
              <a:rPr dirty="0" sz="900" spc="-2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с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 постановлением</a:t>
            </a:r>
            <a:r>
              <a:rPr dirty="0" sz="9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Правительства РФ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от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28.01.2006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№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 47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Arial"/>
              <a:cs typeface="Arial"/>
            </a:endParaRPr>
          </a:p>
          <a:p>
            <a:pPr marL="664845" marR="586105">
              <a:lnSpc>
                <a:spcPts val="1010"/>
              </a:lnSpc>
            </a:pPr>
            <a:r>
              <a:rPr dirty="0" sz="900" spc="-5" b="1">
                <a:solidFill>
                  <a:srgbClr val="5E5E5E"/>
                </a:solidFill>
                <a:latin typeface="Arial"/>
                <a:cs typeface="Arial"/>
              </a:rPr>
              <a:t>*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Перевод садового дома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в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границах зон затопления, </a:t>
            </a:r>
            <a:r>
              <a:rPr dirty="0" sz="900" spc="-2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подтопления,</a:t>
            </a:r>
            <a:r>
              <a:rPr dirty="0" sz="9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в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 жилой дом</a:t>
            </a:r>
            <a:r>
              <a:rPr dirty="0" sz="9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не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 допускается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664845">
              <a:lnSpc>
                <a:spcPct val="100000"/>
              </a:lnSpc>
            </a:pPr>
            <a:r>
              <a:rPr dirty="0" sz="1100" b="1">
                <a:solidFill>
                  <a:srgbClr val="008CFF"/>
                </a:solidFill>
                <a:latin typeface="Arial"/>
                <a:cs typeface="Arial"/>
              </a:rPr>
              <a:t>Нет</a:t>
            </a:r>
            <a:r>
              <a:rPr dirty="0" sz="1100" spc="-2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008CFF"/>
                </a:solidFill>
                <a:latin typeface="Arial"/>
                <a:cs typeface="Arial"/>
              </a:rPr>
              <a:t>прав</a:t>
            </a:r>
            <a:r>
              <a:rPr dirty="0" sz="1100" spc="-2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008CFF"/>
                </a:solidFill>
                <a:latin typeface="Arial"/>
                <a:cs typeface="Arial"/>
              </a:rPr>
              <a:t>на</a:t>
            </a:r>
            <a:r>
              <a:rPr dirty="0" sz="1100" spc="-1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008CFF"/>
                </a:solidFill>
                <a:latin typeface="Arial"/>
                <a:cs typeface="Arial"/>
              </a:rPr>
              <a:t>участок?</a:t>
            </a:r>
            <a:endParaRPr sz="1100">
              <a:latin typeface="Arial"/>
              <a:cs typeface="Arial"/>
            </a:endParaRPr>
          </a:p>
          <a:p>
            <a:pPr marL="664845" marR="210820">
              <a:lnSpc>
                <a:spcPct val="92200"/>
              </a:lnSpc>
              <a:spcBef>
                <a:spcPts val="480"/>
              </a:spcBef>
            </a:pPr>
            <a:r>
              <a:rPr dirty="0" sz="900" spc="-5" b="1">
                <a:solidFill>
                  <a:srgbClr val="008CFF"/>
                </a:solidFill>
                <a:latin typeface="Arial"/>
                <a:cs typeface="Arial"/>
              </a:rPr>
              <a:t>До</a:t>
            </a:r>
            <a:r>
              <a:rPr dirty="0" sz="900" b="1">
                <a:solidFill>
                  <a:srgbClr val="008CFF"/>
                </a:solidFill>
                <a:latin typeface="Arial"/>
                <a:cs typeface="Arial"/>
              </a:rPr>
              <a:t> 1</a:t>
            </a:r>
            <a:r>
              <a:rPr dirty="0" sz="900" spc="-5" b="1">
                <a:solidFill>
                  <a:srgbClr val="008CFF"/>
                </a:solidFill>
                <a:latin typeface="Arial"/>
                <a:cs typeface="Arial"/>
              </a:rPr>
              <a:t> марта</a:t>
            </a:r>
            <a:r>
              <a:rPr dirty="0" sz="9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900" spc="-5" b="1">
                <a:solidFill>
                  <a:srgbClr val="008CFF"/>
                </a:solidFill>
                <a:latin typeface="Arial"/>
                <a:cs typeface="Arial"/>
              </a:rPr>
              <a:t>2031 года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члены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 СНТ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имеют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право приобрести </a:t>
            </a:r>
            <a:r>
              <a:rPr dirty="0" sz="900" spc="-2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садовый участок</a:t>
            </a:r>
            <a:r>
              <a:rPr dirty="0" sz="9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без проведения</a:t>
            </a:r>
            <a:r>
              <a:rPr dirty="0" sz="9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торгов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в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 собственность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бесплатно</a:t>
            </a:r>
            <a:endParaRPr sz="900">
              <a:latin typeface="Arial"/>
              <a:cs typeface="Arial"/>
            </a:endParaRPr>
          </a:p>
          <a:p>
            <a:pPr marL="664845">
              <a:lnSpc>
                <a:spcPts val="1045"/>
              </a:lnSpc>
              <a:spcBef>
                <a:spcPts val="815"/>
              </a:spcBef>
            </a:pP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*Условия</a:t>
            </a:r>
            <a:r>
              <a:rPr dirty="0" sz="9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указаны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 в</a:t>
            </a:r>
            <a:r>
              <a:rPr dirty="0" sz="9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пункте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 2.7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статьи</a:t>
            </a:r>
            <a:r>
              <a:rPr dirty="0" sz="9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3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 Закона</a:t>
            </a:r>
            <a:r>
              <a:rPr dirty="0" sz="9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от 25.10.2001</a:t>
            </a:r>
            <a:endParaRPr sz="900">
              <a:latin typeface="Arial"/>
              <a:cs typeface="Arial"/>
            </a:endParaRPr>
          </a:p>
          <a:p>
            <a:pPr marL="664845">
              <a:lnSpc>
                <a:spcPts val="1045"/>
              </a:lnSpc>
            </a:pPr>
            <a:r>
              <a:rPr dirty="0" sz="900">
                <a:solidFill>
                  <a:srgbClr val="5E5E5E"/>
                </a:solidFill>
                <a:latin typeface="Arial"/>
                <a:cs typeface="Arial"/>
              </a:rPr>
              <a:t>№</a:t>
            </a:r>
            <a:r>
              <a:rPr dirty="0" sz="900" spc="-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E5E5E"/>
                </a:solidFill>
                <a:latin typeface="Arial"/>
                <a:cs typeface="Arial"/>
              </a:rPr>
              <a:t>137-ФЗ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FF7900"/>
                </a:solidFill>
                <a:latin typeface="Arial"/>
                <a:cs typeface="Arial"/>
              </a:rPr>
              <a:t>Важно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Информацию 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о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008CFF"/>
                </a:solidFill>
                <a:latin typeface="Arial"/>
                <a:cs typeface="Arial"/>
              </a:rPr>
              <a:t>наличии/отсутствии</a:t>
            </a:r>
            <a:r>
              <a:rPr dirty="0" sz="1000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сведений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 о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правах</a:t>
            </a:r>
            <a:endParaRPr sz="1000">
              <a:latin typeface="Arial"/>
              <a:cs typeface="Arial"/>
            </a:endParaRPr>
          </a:p>
          <a:p>
            <a:pPr marL="12700" marR="333375">
              <a:lnSpc>
                <a:spcPct val="100000"/>
              </a:lnSpc>
            </a:pP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на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объекты</a:t>
            </a:r>
            <a:r>
              <a:rPr dirty="0" sz="10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недвижимости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 в</a:t>
            </a:r>
            <a:r>
              <a:rPr dirty="0" sz="10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Едином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государственном 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реестре </a:t>
            </a:r>
            <a:r>
              <a:rPr dirty="0" sz="1000" spc="-2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недвижимости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можно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узнать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 в 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Росреестре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4255" y="4008120"/>
            <a:ext cx="603504" cy="4236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9976" y="5239511"/>
            <a:ext cx="509016" cy="50901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213" y="5265420"/>
            <a:ext cx="2223770" cy="1484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7900"/>
                </a:solidFill>
                <a:latin typeface="Arial"/>
                <a:cs typeface="Arial"/>
              </a:rPr>
              <a:t>Важно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Для эксплуатации подземных 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объектов системы газоснабжения </a:t>
            </a:r>
            <a:r>
              <a:rPr dirty="0" sz="10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008CFF"/>
                </a:solidFill>
                <a:latin typeface="Arial"/>
                <a:cs typeface="Arial"/>
              </a:rPr>
              <a:t>использование земельного участка </a:t>
            </a:r>
            <a:r>
              <a:rPr dirty="0" sz="1000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008CFF"/>
                </a:solidFill>
                <a:latin typeface="Arial"/>
                <a:cs typeface="Arial"/>
              </a:rPr>
              <a:t>общего назначения </a:t>
            </a:r>
            <a:r>
              <a:rPr dirty="0" sz="1000">
                <a:solidFill>
                  <a:srgbClr val="008CFF"/>
                </a:solidFill>
                <a:latin typeface="Arial"/>
                <a:cs typeface="Arial"/>
              </a:rPr>
              <a:t>СНТ </a:t>
            </a:r>
            <a:r>
              <a:rPr dirty="0" sz="1000" spc="-5">
                <a:solidFill>
                  <a:srgbClr val="008CFF"/>
                </a:solidFill>
                <a:latin typeface="Arial"/>
                <a:cs typeface="Arial"/>
              </a:rPr>
              <a:t>может </a:t>
            </a:r>
            <a:r>
              <a:rPr dirty="0" sz="1000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008CFF"/>
                </a:solidFill>
                <a:latin typeface="Arial"/>
                <a:cs typeface="Arial"/>
              </a:rPr>
              <a:t>осуществляться без оформления </a:t>
            </a:r>
            <a:r>
              <a:rPr dirty="0" sz="1000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8CFF"/>
                </a:solidFill>
                <a:latin typeface="Arial"/>
                <a:cs typeface="Arial"/>
              </a:rPr>
              <a:t>прав </a:t>
            </a:r>
            <a:r>
              <a:rPr dirty="0" sz="1000" spc="-5">
                <a:solidFill>
                  <a:srgbClr val="008CFF"/>
                </a:solidFill>
                <a:latin typeface="Arial"/>
                <a:cs typeface="Arial"/>
              </a:rPr>
              <a:t>на него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(после государственной </a:t>
            </a:r>
            <a:r>
              <a:rPr dirty="0" sz="1000" spc="-26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регистрации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 прав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 на</a:t>
            </a:r>
            <a:r>
              <a:rPr dirty="0" sz="1000" spc="-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такие</a:t>
            </a:r>
            <a:r>
              <a:rPr dirty="0" sz="1000" spc="-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объекты)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5468" y="5346006"/>
            <a:ext cx="0" cy="1409700"/>
          </a:xfrm>
          <a:custGeom>
            <a:avLst/>
            <a:gdLst/>
            <a:ahLst/>
            <a:cxnLst/>
            <a:rect l="l" t="t" r="r" b="b"/>
            <a:pathLst>
              <a:path w="0" h="1409700">
                <a:moveTo>
                  <a:pt x="0" y="0"/>
                </a:moveTo>
                <a:lnTo>
                  <a:pt x="1" y="1409106"/>
                </a:lnTo>
              </a:path>
            </a:pathLst>
          </a:custGeom>
          <a:ln w="38100">
            <a:solidFill>
              <a:srgbClr val="FF79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83796" y="1080942"/>
            <a:ext cx="4694555" cy="526415"/>
            <a:chOff x="383796" y="1080942"/>
            <a:chExt cx="4694555" cy="526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796" y="1080942"/>
              <a:ext cx="4694400" cy="5263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255" y="1161287"/>
              <a:ext cx="368807" cy="3535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82607" y="171195"/>
            <a:ext cx="4008120" cy="452945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252095">
              <a:lnSpc>
                <a:spcPts val="1700"/>
              </a:lnSpc>
              <a:spcBef>
                <a:spcPts val="34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Шаг 2. Проведение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общего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собрания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членов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товарищества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Arial"/>
              <a:cs typeface="Arial"/>
            </a:endParaRPr>
          </a:p>
          <a:p>
            <a:pPr marL="1176655" marR="704215" indent="-509905">
              <a:lnSpc>
                <a:spcPts val="161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Какие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вопросы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надо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вынести </a:t>
            </a:r>
            <a:r>
              <a:rPr dirty="0" sz="14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рассмотрение?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"/>
              <a:cs typeface="Arial"/>
            </a:endParaRPr>
          </a:p>
          <a:p>
            <a:pPr marL="86995" marR="401955">
              <a:lnSpc>
                <a:spcPts val="1420"/>
              </a:lnSpc>
              <a:spcBef>
                <a:spcPts val="5"/>
              </a:spcBef>
            </a:pP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О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проведении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работ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по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догазификации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жилых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домов,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расположенных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в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86995" marR="35560">
              <a:lnSpc>
                <a:spcPct val="100000"/>
              </a:lnSpc>
            </a:pP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О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безвозмездном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предоставлении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земельного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участка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общего назначения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в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для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строительства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сети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газораспределения</a:t>
            </a:r>
            <a:r>
              <a:rPr dirty="0" sz="1200" spc="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и</a:t>
            </a:r>
            <a:r>
              <a:rPr dirty="0" sz="1200" spc="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безвозмездном</a:t>
            </a:r>
            <a:r>
              <a:rPr dirty="0" sz="1200" spc="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подключении</a:t>
            </a:r>
            <a:endParaRPr sz="1200">
              <a:latin typeface="Arial"/>
              <a:cs typeface="Arial"/>
            </a:endParaRPr>
          </a:p>
          <a:p>
            <a:pPr marL="86995">
              <a:lnSpc>
                <a:spcPts val="1415"/>
              </a:lnSpc>
            </a:pP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к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сетям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газораспределения,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принадлежащим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86995">
              <a:lnSpc>
                <a:spcPts val="1415"/>
              </a:lnSpc>
            </a:pP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Об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определении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представителя</a:t>
            </a:r>
            <a:r>
              <a:rPr dirty="0" sz="1200" spc="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подачу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заявок</a:t>
            </a:r>
            <a:endParaRPr sz="1200">
              <a:latin typeface="Arial"/>
              <a:cs typeface="Arial"/>
            </a:endParaRPr>
          </a:p>
          <a:p>
            <a:pPr marL="86995">
              <a:lnSpc>
                <a:spcPts val="1415"/>
              </a:lnSpc>
            </a:pP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подключение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E5E5E"/>
                </a:solidFill>
                <a:latin typeface="Arial"/>
                <a:cs typeface="Arial"/>
              </a:rPr>
              <a:t>от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имени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собственников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жилых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домов</a:t>
            </a:r>
            <a:endParaRPr sz="12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в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границах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(при</a:t>
            </a:r>
            <a:r>
              <a:rPr dirty="0" sz="10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Arial"/>
                <a:cs typeface="Arial"/>
              </a:rPr>
              <a:t>необходимости)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Arial"/>
              <a:cs typeface="Arial"/>
            </a:endParaRPr>
          </a:p>
          <a:p>
            <a:pPr marL="86995" marR="213360">
              <a:lnSpc>
                <a:spcPct val="100800"/>
              </a:lnSpc>
            </a:pP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О</a:t>
            </a:r>
            <a:r>
              <a:rPr dirty="0" sz="1200" spc="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предоставлении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согласия</a:t>
            </a:r>
            <a:r>
              <a:rPr dirty="0" sz="1200" spc="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собственников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земельных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участков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в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на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 установление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 охранных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зон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созданных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сетей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газораспределения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583" y="1956816"/>
            <a:ext cx="249936" cy="2590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583" y="2560320"/>
            <a:ext cx="249936" cy="2590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583" y="3416808"/>
            <a:ext cx="249936" cy="2590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1583" y="4123944"/>
            <a:ext cx="249936" cy="2590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02462" y="4988600"/>
            <a:ext cx="1644251" cy="239923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695" y="49276"/>
            <a:ext cx="4441825" cy="158115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64160" marR="5080">
              <a:lnSpc>
                <a:spcPct val="88100"/>
              </a:lnSpc>
              <a:spcBef>
                <a:spcPts val="32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Шаг 3.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Подача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заявки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и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заключение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договора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техническое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присоединение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жилого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дома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сети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газоснабжения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1590"/>
              </a:spcBef>
            </a:pPr>
            <a:r>
              <a:rPr dirty="0" sz="1400" spc="-5" b="1">
                <a:solidFill>
                  <a:srgbClr val="FF7900"/>
                </a:solidFill>
                <a:latin typeface="Arial"/>
                <a:cs typeface="Arial"/>
              </a:rPr>
              <a:t>Заявка</a:t>
            </a:r>
            <a:r>
              <a:rPr dirty="0" sz="1400" spc="-20" b="1">
                <a:solidFill>
                  <a:srgbClr val="FF79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7900"/>
                </a:solidFill>
                <a:latin typeface="Arial"/>
                <a:cs typeface="Arial"/>
              </a:rPr>
              <a:t>о</a:t>
            </a:r>
            <a:r>
              <a:rPr dirty="0" sz="1400" spc="-15" b="1">
                <a:solidFill>
                  <a:srgbClr val="FF79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7900"/>
                </a:solidFill>
                <a:latin typeface="Arial"/>
                <a:cs typeface="Arial"/>
              </a:rPr>
              <a:t>заключении </a:t>
            </a:r>
            <a:r>
              <a:rPr dirty="0" sz="1400" spc="-15" b="1">
                <a:solidFill>
                  <a:srgbClr val="FF7900"/>
                </a:solidFill>
                <a:latin typeface="Arial"/>
                <a:cs typeface="Arial"/>
              </a:rPr>
              <a:t>договора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dirty="0" sz="1400" b="1">
                <a:solidFill>
                  <a:srgbClr val="FF7900"/>
                </a:solidFill>
                <a:latin typeface="Arial"/>
                <a:cs typeface="Arial"/>
              </a:rPr>
              <a:t>о</a:t>
            </a:r>
            <a:r>
              <a:rPr dirty="0" sz="1400" spc="-20" b="1">
                <a:solidFill>
                  <a:srgbClr val="FF79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7900"/>
                </a:solidFill>
                <a:latin typeface="Arial"/>
                <a:cs typeface="Arial"/>
              </a:rPr>
              <a:t>техническом </a:t>
            </a:r>
            <a:r>
              <a:rPr dirty="0" sz="1400" spc="-5" b="1">
                <a:solidFill>
                  <a:srgbClr val="FF7900"/>
                </a:solidFill>
                <a:latin typeface="Arial"/>
                <a:cs typeface="Arial"/>
              </a:rPr>
              <a:t>присоединении</a:t>
            </a:r>
            <a:r>
              <a:rPr dirty="0" sz="1400" spc="-10" b="1">
                <a:solidFill>
                  <a:srgbClr val="FF79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7900"/>
                </a:solidFill>
                <a:latin typeface="Arial"/>
                <a:cs typeface="Arial"/>
              </a:rPr>
              <a:t>подается: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796" y="2933805"/>
            <a:ext cx="4694400" cy="5263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8883" y="2970276"/>
            <a:ext cx="4353560" cy="40132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84175" marR="5080" indent="-372110">
              <a:lnSpc>
                <a:spcPts val="1610"/>
              </a:lnSpc>
              <a:spcBef>
                <a:spcPts val="21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Документы, прилагаемые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заявке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заключении </a:t>
            </a:r>
            <a:r>
              <a:rPr dirty="0" sz="14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договора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техническом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присоединении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marL="415925" marR="144145">
              <a:lnSpc>
                <a:spcPct val="99200"/>
              </a:lnSpc>
            </a:pP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Ситуационный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план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(графическая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схема,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составленная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заявителем,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которой</a:t>
            </a:r>
            <a:r>
              <a:rPr dirty="0" sz="1200" spc="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указаны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расположение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планируемого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к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подключению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объекта </a:t>
            </a:r>
            <a:r>
              <a:rPr dirty="0" sz="1200" spc="-3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капитального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строительства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и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границы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земельного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участка,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котором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такой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объект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расположен)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415925" marR="457200">
              <a:lnSpc>
                <a:spcPct val="99400"/>
              </a:lnSpc>
            </a:pP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Доверенность или иные документы,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подтверждающие полномочия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представителя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заявителя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(в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случае,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если</a:t>
            </a:r>
            <a:r>
              <a:rPr dirty="0" sz="120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заявка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о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подключении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подается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представителем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заявителя)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"/>
              <a:cs typeface="Arial"/>
            </a:endParaRPr>
          </a:p>
          <a:p>
            <a:pPr marL="415925">
              <a:lnSpc>
                <a:spcPts val="1415"/>
              </a:lnSpc>
            </a:pP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Выписка</a:t>
            </a:r>
            <a:r>
              <a:rPr dirty="0" sz="1200" spc="-1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из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ЕГРН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о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праве</a:t>
            </a:r>
            <a:r>
              <a:rPr dirty="0" sz="1200" spc="-1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собственности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заявителя</a:t>
            </a:r>
            <a:endParaRPr sz="1200">
              <a:latin typeface="Arial"/>
              <a:cs typeface="Arial"/>
            </a:endParaRPr>
          </a:p>
          <a:p>
            <a:pPr marL="415925">
              <a:lnSpc>
                <a:spcPts val="1415"/>
              </a:lnSpc>
            </a:pP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на</a:t>
            </a:r>
            <a:r>
              <a:rPr dirty="0" sz="1200" spc="-30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жилой</a:t>
            </a:r>
            <a:r>
              <a:rPr dirty="0" sz="1200" spc="-25" b="1">
                <a:solidFill>
                  <a:srgbClr val="008C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дом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415925" marR="106045">
              <a:lnSpc>
                <a:spcPct val="103299"/>
              </a:lnSpc>
            </a:pP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Выписка из ЕГРН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о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правах </a:t>
            </a:r>
            <a:r>
              <a:rPr dirty="0" sz="1200" b="1">
                <a:solidFill>
                  <a:srgbClr val="008CFF"/>
                </a:solidFill>
                <a:latin typeface="Arial"/>
                <a:cs typeface="Arial"/>
              </a:rPr>
              <a:t>на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земельный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участок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, </a:t>
            </a:r>
            <a:r>
              <a:rPr dirty="0" sz="1200" spc="-3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на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 котором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расположен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жилой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дом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заявителя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marL="415925">
              <a:lnSpc>
                <a:spcPct val="100000"/>
              </a:lnSpc>
            </a:pPr>
            <a:r>
              <a:rPr dirty="0" sz="1200" spc="-15" b="1">
                <a:solidFill>
                  <a:srgbClr val="008CFF"/>
                </a:solidFill>
                <a:latin typeface="Arial"/>
                <a:cs typeface="Arial"/>
              </a:rPr>
              <a:t>Протокол </a:t>
            </a:r>
            <a:r>
              <a:rPr dirty="0" sz="1200" spc="-10" b="1">
                <a:solidFill>
                  <a:srgbClr val="008CFF"/>
                </a:solidFill>
                <a:latin typeface="Arial"/>
                <a:cs typeface="Arial"/>
              </a:rPr>
              <a:t>общего </a:t>
            </a:r>
            <a:r>
              <a:rPr dirty="0" sz="1200" spc="-5" b="1">
                <a:solidFill>
                  <a:srgbClr val="008CFF"/>
                </a:solidFill>
                <a:latin typeface="Arial"/>
                <a:cs typeface="Arial"/>
              </a:rPr>
              <a:t>собрания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83" y="3688079"/>
            <a:ext cx="249936" cy="2590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83" y="4754879"/>
            <a:ext cx="249936" cy="2590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5693664"/>
            <a:ext cx="249936" cy="2590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487" y="6224015"/>
            <a:ext cx="249936" cy="2590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487" y="6748271"/>
            <a:ext cx="249936" cy="26212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86264" y="1244973"/>
            <a:ext cx="0" cy="1203325"/>
          </a:xfrm>
          <a:custGeom>
            <a:avLst/>
            <a:gdLst/>
            <a:ahLst/>
            <a:cxnLst/>
            <a:rect l="l" t="t" r="r" b="b"/>
            <a:pathLst>
              <a:path w="0" h="1203325">
                <a:moveTo>
                  <a:pt x="0" y="0"/>
                </a:moveTo>
                <a:lnTo>
                  <a:pt x="1" y="1203158"/>
                </a:lnTo>
              </a:path>
            </a:pathLst>
          </a:custGeom>
          <a:ln w="38100">
            <a:solidFill>
              <a:srgbClr val="FF7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82590" y="1938020"/>
            <a:ext cx="1269365" cy="3886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dirty="0" sz="1200" spc="-35">
                <a:solidFill>
                  <a:srgbClr val="5E5E5E"/>
                </a:solidFill>
                <a:latin typeface="Arial"/>
                <a:cs typeface="Arial"/>
              </a:rPr>
              <a:t>о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т п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р</a:t>
            </a:r>
            <a:r>
              <a:rPr dirty="0" sz="1200" spc="-35">
                <a:solidFill>
                  <a:srgbClr val="5E5E5E"/>
                </a:solidFill>
                <a:latin typeface="Arial"/>
                <a:cs typeface="Arial"/>
              </a:rPr>
              <a:t>е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с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т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а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ви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т</a:t>
            </a:r>
            <a:r>
              <a:rPr dirty="0" sz="1200" spc="-45">
                <a:solidFill>
                  <a:srgbClr val="5E5E5E"/>
                </a:solidFill>
                <a:latin typeface="Arial"/>
                <a:cs typeface="Arial"/>
              </a:rPr>
              <a:t>е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л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я 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СНТ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9710" y="1938020"/>
            <a:ext cx="1094105" cy="3886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dirty="0" sz="1200" spc="10">
                <a:solidFill>
                  <a:srgbClr val="5E5E5E"/>
                </a:solidFill>
                <a:latin typeface="Arial"/>
                <a:cs typeface="Arial"/>
              </a:rPr>
              <a:t>с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о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б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ст</a:t>
            </a:r>
            <a:r>
              <a:rPr dirty="0" sz="1200" spc="-15">
                <a:solidFill>
                  <a:srgbClr val="5E5E5E"/>
                </a:solidFill>
                <a:latin typeface="Arial"/>
                <a:cs typeface="Arial"/>
              </a:rPr>
              <a:t>в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енн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и</a:t>
            </a:r>
            <a:r>
              <a:rPr dirty="0" sz="1200" spc="10">
                <a:solidFill>
                  <a:srgbClr val="5E5E5E"/>
                </a:solidFill>
                <a:latin typeface="Arial"/>
                <a:cs typeface="Arial"/>
              </a:rPr>
              <a:t>к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о</a:t>
            </a:r>
            <a:r>
              <a:rPr dirty="0" sz="1200">
                <a:solidFill>
                  <a:srgbClr val="5E5E5E"/>
                </a:solidFill>
                <a:latin typeface="Arial"/>
                <a:cs typeface="Arial"/>
              </a:rPr>
              <a:t>м  </a:t>
            </a:r>
            <a:r>
              <a:rPr dirty="0" sz="1200" spc="-10">
                <a:solidFill>
                  <a:srgbClr val="5E5E5E"/>
                </a:solidFill>
                <a:latin typeface="Arial"/>
                <a:cs typeface="Arial"/>
              </a:rPr>
              <a:t>жилого</a:t>
            </a:r>
            <a:r>
              <a:rPr dirty="0" sz="1200" spc="-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E5E5E"/>
                </a:solidFill>
                <a:latin typeface="Arial"/>
                <a:cs typeface="Arial"/>
              </a:rPr>
              <a:t>дома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1847088"/>
            <a:ext cx="627888" cy="5303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63239" y="1850135"/>
            <a:ext cx="603503" cy="53035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7522" y="1229868"/>
            <a:ext cx="2793365" cy="100711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 indent="542925">
              <a:lnSpc>
                <a:spcPct val="101299"/>
              </a:lnSpc>
              <a:spcBef>
                <a:spcPts val="50"/>
              </a:spcBef>
            </a:pPr>
            <a:r>
              <a:rPr dirty="0" sz="3200" spc="-45"/>
              <a:t>Удачной </a:t>
            </a:r>
            <a:r>
              <a:rPr dirty="0" sz="3200" spc="-40"/>
              <a:t> </a:t>
            </a:r>
            <a:r>
              <a:rPr dirty="0" sz="3200"/>
              <a:t>г</a:t>
            </a:r>
            <a:r>
              <a:rPr dirty="0" sz="3200" spc="30"/>
              <a:t>а</a:t>
            </a:r>
            <a:r>
              <a:rPr dirty="0" sz="3200" spc="-5"/>
              <a:t>зи</a:t>
            </a:r>
            <a:r>
              <a:rPr dirty="0" sz="3200"/>
              <a:t>ф</a:t>
            </a:r>
            <a:r>
              <a:rPr dirty="0" sz="3200" spc="-10"/>
              <a:t>и</a:t>
            </a:r>
            <a:r>
              <a:rPr dirty="0" sz="3200" spc="-5"/>
              <a:t>к</a:t>
            </a:r>
            <a:r>
              <a:rPr dirty="0" sz="3200" spc="-10"/>
              <a:t>а</a:t>
            </a:r>
            <a:r>
              <a:rPr dirty="0" sz="3200" spc="-5"/>
              <a:t>ции</a:t>
            </a:r>
            <a:r>
              <a:rPr dirty="0" sz="3200"/>
              <a:t>!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2025-01-16T07:26:14Z</dcterms:created>
  <dcterms:modified xsi:type="dcterms:W3CDTF">2025-01-16T07:26:14Z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2024-07-01T00:00:00Z</vt:filetime>
  </property>
  <property fmtid="{D5CDD505-2E9C-101B-9397-08002B2CF9AE}" pid="3" name="LastSaved">
    <vt:filetime>2025-01-16T00:00:00Z</vt:filetime>
  </property>
</Properties>
</file>