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1D561A6-5176-4A47-B3C8-D1E6E0477E7D}">
          <p14:sldIdLst>
            <p14:sldId id="256"/>
          </p14:sldIdLst>
        </p14:section>
        <p14:section name="Раздел оглавления" id="{18854C9D-1B75-43B6-8999-2CF3C1ECCDC1}">
          <p14:sldIdLst>
            <p14:sldId id="258"/>
          </p14:sldIdLst>
        </p14:section>
        <p14:section name="Раздел 1" id="{5BFF4F95-F588-4E03-AF33-338248BD2EF3}">
          <p14:sldIdLst>
            <p14:sldId id="257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1"/>
            <p14:sldId id="270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9933"/>
    <a:srgbClr val="FF6600"/>
    <a:srgbClr val="FFCC99"/>
    <a:srgbClr val="FFCC00"/>
    <a:srgbClr val="3399FF"/>
    <a:srgbClr val="669900"/>
    <a:srgbClr val="0099CC"/>
    <a:srgbClr val="0099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Лист1!$B$2:$B$4</c:f>
              <c:numCache>
                <c:formatCode>0.00000</c:formatCode>
                <c:ptCount val="3"/>
                <c:pt idx="0">
                  <c:v>148013.75719999999</c:v>
                </c:pt>
                <c:pt idx="1">
                  <c:v>102435.08199999999</c:v>
                </c:pt>
                <c:pt idx="2">
                  <c:v>99032.032000000007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DD-4CA5-B57D-D267ADA0A6A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Лист1!$C$2:$C$4</c:f>
              <c:numCache>
                <c:formatCode>0.00000</c:formatCode>
                <c:ptCount val="3"/>
                <c:pt idx="0">
                  <c:v>157614.55496000001</c:v>
                </c:pt>
                <c:pt idx="1">
                  <c:v>127650.469</c:v>
                </c:pt>
                <c:pt idx="2">
                  <c:v>99611.104999999996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DD-4CA5-B57D-D267ADA0A6A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Лист1!$D$2:$D$4</c:f>
              <c:numCache>
                <c:formatCode>0.00000</c:formatCode>
                <c:ptCount val="3"/>
                <c:pt idx="0">
                  <c:v>9600.7977599999995</c:v>
                </c:pt>
                <c:pt idx="1">
                  <c:v>25215.386999999999</c:v>
                </c:pt>
                <c:pt idx="2">
                  <c:v>579.07299999999998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DD-4CA5-B57D-D267ADA0A6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4830072"/>
        <c:axId val="698795840"/>
        <c:axId val="0"/>
      </c:bar3DChart>
      <c:catAx>
        <c:axId val="504830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8795840"/>
        <c:crosses val="autoZero"/>
        <c:auto val="1"/>
        <c:lblAlgn val="ctr"/>
        <c:lblOffset val="100"/>
        <c:noMultiLvlLbl val="0"/>
      </c:catAx>
      <c:valAx>
        <c:axId val="698795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04830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</c:strCache>
            </c:strRef>
          </c:cat>
          <c:val>
            <c:numRef>
              <c:f>Лист1!$B$2:$B$5</c:f>
              <c:numCache>
                <c:formatCode>0.00000</c:formatCode>
                <c:ptCount val="4"/>
                <c:pt idx="0">
                  <c:v>46332.552000000003</c:v>
                </c:pt>
                <c:pt idx="1">
                  <c:v>49262.27</c:v>
                </c:pt>
                <c:pt idx="2">
                  <c:v>51361.33</c:v>
                </c:pt>
                <c:pt idx="3">
                  <c:v>53383.48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39-42BD-BA91-23D60D39341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</c:strCache>
            </c:strRef>
          </c:cat>
          <c:val>
            <c:numRef>
              <c:f>Лист1!$C$2:$C$5</c:f>
              <c:numCache>
                <c:formatCode>0.00000</c:formatCode>
                <c:ptCount val="4"/>
                <c:pt idx="0">
                  <c:v>64433.432000000001</c:v>
                </c:pt>
                <c:pt idx="1">
                  <c:v>46809.6872</c:v>
                </c:pt>
                <c:pt idx="2">
                  <c:v>9836.4519999999993</c:v>
                </c:pt>
                <c:pt idx="3">
                  <c:v>9746.4519999999993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39-42BD-BA91-23D60D39341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поступления *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  <c:pt idx="3">
                  <c:v>2026 год</c:v>
                </c:pt>
              </c:strCache>
            </c:strRef>
          </c:cat>
          <c:val>
            <c:numRef>
              <c:f>Лист1!$D$2:$D$5</c:f>
              <c:numCache>
                <c:formatCode>0.00000</c:formatCode>
                <c:ptCount val="4"/>
                <c:pt idx="0">
                  <c:v>89655.981239999994</c:v>
                </c:pt>
                <c:pt idx="1">
                  <c:v>51941.8</c:v>
                </c:pt>
                <c:pt idx="2">
                  <c:v>41237.300000000003</c:v>
                </c:pt>
                <c:pt idx="3">
                  <c:v>35902.1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39-42BD-BA91-23D60D3934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98949856"/>
        <c:axId val="698949496"/>
        <c:axId val="0"/>
      </c:bar3DChart>
      <c:catAx>
        <c:axId val="69894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8949496"/>
        <c:crosses val="autoZero"/>
        <c:auto val="1"/>
        <c:lblAlgn val="ctr"/>
        <c:lblOffset val="100"/>
        <c:noMultiLvlLbl val="0"/>
      </c:catAx>
      <c:valAx>
        <c:axId val="698949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98949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СТРУКТУРА ДОХОДОВ БЮДЖЕТА
на 2024 год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БЮДЖЕТА
на 2024 год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076-4AFB-B4E3-539812D15FE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076-4AFB-B4E3-539812D15FE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076-4AFB-B4E3-539812D15F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33.28</c:v>
                </c:pt>
                <c:pt idx="1">
                  <c:v>31.63</c:v>
                </c:pt>
                <c:pt idx="2">
                  <c:v>35.090000000000003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75-447F-9C17-28A1FE32C82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СТРУКТУРА НАЛОГОВЫХ ДОХОДОВ
в 2024 году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
в 2024 году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2AE-4BC5-A234-A5A8BA7851D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2AE-4BC5-A234-A5A8BA7851D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2AE-4BC5-A234-A5A8BA7851D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72AE-4BC5-A234-A5A8BA7851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Акцизы по подакцизным товарам (продукции), производимым на территории Российской Федерации</c:v>
                </c:pt>
                <c:pt idx="2">
                  <c:v>Налог на имущество физических лиц, взимаемый по ставкам, применяемым к объектам налогообложения, расположенным в границах городских поселений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</c:v>
                </c:pt>
                <c:pt idx="1">
                  <c:v>14</c:v>
                </c:pt>
                <c:pt idx="2">
                  <c:v>3</c:v>
                </c:pt>
                <c:pt idx="3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6C-4856-8228-44DD9B000AB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СТРУКТУРА НЕНАЛОГОВЫХ ДОХОДОВ
в 2024 году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НЕНАЛОГОВЫХ ДОХОДОВ
в 2024 году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A9F-4A0C-BE27-FE505DBB067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A9F-4A0C-BE27-FE505DBB067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A9F-4A0C-BE27-FE505DBB06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62.43</c:v>
                </c:pt>
                <c:pt idx="1">
                  <c:v>3.13</c:v>
                </c:pt>
                <c:pt idx="2">
                  <c:v>34.44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0A-471B-A2EB-469467231DE2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СТРУКТУРА БЕЗВОЗМЕЗДНЫХ ПОСТУПЛЕНИЙ на 2024 год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БЕЗВОЗМЕЗДНЫХ ПОСТУПЛЕНИЙ на 2024 год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5BB-45B8-B3D9-6845F090A7F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5BB-45B8-B3D9-6845F090A7F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5BB-45B8-B3D9-6845F090A7F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62.62</c:v>
                </c:pt>
                <c:pt idx="1">
                  <c:v>36.11</c:v>
                </c:pt>
                <c:pt idx="2">
                  <c:v>1.27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F0-4DE7-BB38-1C38B920B844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2023 год                                           (214 084,31236 тыс. руб.)</c:v>
                </c:pt>
                <c:pt idx="1">
                  <c:v>2024 год                                          (157 614,55496 тыс. руб.)</c:v>
                </c:pt>
                <c:pt idx="2">
                  <c:v>2025 год                                          (127 650,46900 тыс. руб.)</c:v>
                </c:pt>
                <c:pt idx="3">
                  <c:v>2026 год                                             (99 611,10500 тыс. руб.)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58.12</c:v>
                </c:pt>
                <c:pt idx="1">
                  <c:v>67.05</c:v>
                </c:pt>
                <c:pt idx="2">
                  <c:v>67.7</c:v>
                </c:pt>
                <c:pt idx="3">
                  <c:v>63.96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56-4BEC-A318-BC7FC31176E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2023 год                                           (214 084,31236 тыс. руб.)</c:v>
                </c:pt>
                <c:pt idx="1">
                  <c:v>2024 год                                          (157 614,55496 тыс. руб.)</c:v>
                </c:pt>
                <c:pt idx="2">
                  <c:v>2025 год                                          (127 650,46900 тыс. руб.)</c:v>
                </c:pt>
                <c:pt idx="3">
                  <c:v>2026 год                                             (99 611,10500 тыс. руб.)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41.88</c:v>
                </c:pt>
                <c:pt idx="1">
                  <c:v>32.950000000000003</c:v>
                </c:pt>
                <c:pt idx="2">
                  <c:v>32.299999999999997</c:v>
                </c:pt>
                <c:pt idx="3">
                  <c:v>36.04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56-4BEC-A318-BC7FC31176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53078664"/>
        <c:axId val="853085864"/>
      </c:barChart>
      <c:catAx>
        <c:axId val="853078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3085864"/>
        <c:crosses val="autoZero"/>
        <c:auto val="1"/>
        <c:lblAlgn val="ctr"/>
        <c:lblOffset val="100"/>
        <c:noMultiLvlLbl val="0"/>
      </c:catAx>
      <c:valAx>
        <c:axId val="85308586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53078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/>
              <a:t>СТРУКТУРА РАСХОДОВ БЮДЖЕТА
на 2024 год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4485033450884572E-2"/>
          <c:y val="0.23416854167079243"/>
          <c:w val="0.85102993309823083"/>
          <c:h val="0.382083135931070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РАСХОДОВ БЮДЖЕТА
на 2024 год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D46C-4B14-9C25-01DAF115BA97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46C-4B14-9C25-01DAF115BA97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D46C-4B14-9C25-01DAF115BA97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46C-4B14-9C25-01DAF115BA97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D46C-4B14-9C25-01DAF115BA97}"/>
              </c:ext>
            </c:extLst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46C-4B14-9C25-01DAF115BA97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D46C-4B14-9C25-01DAF115BA97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46C-4B14-9C25-01DAF115BA97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46C-4B14-9C25-01DAF115BA9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B227EAEC-0A92-4756-8CA3-31DA5A3692E2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C877E7EF-DF5F-45E6-8494-CBEB3F4C9889}" type="VALUE">
                      <a:rPr lang="ru-RU" baseline="0" smtClean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46C-4B14-9C25-01DAF115BA9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5EF68CC-42CC-4EEE-A490-39136007C775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0106557B-A59B-4A55-8E4C-826DA81AE82F}" type="VALUE">
                      <a:rPr lang="ru-RU" baseline="0" smtClean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46C-4B14-9C25-01DAF115BA9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1FD7E00-135A-455A-901A-4E2981BBBD6F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CC3E3D0F-0446-461F-8DF6-DE39701EF6AF}" type="VALUE">
                      <a:rPr lang="ru-RU" baseline="0" smtClean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46C-4B14-9C25-01DAF115BA97}"/>
                </c:ext>
              </c:extLst>
            </c:dLbl>
            <c:dLbl>
              <c:idx val="3"/>
              <c:layout>
                <c:manualLayout>
                  <c:x val="2.0156665203067144E-2"/>
                  <c:y val="2.766363568504805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01D9A12-EB4C-45FA-ABA9-1D291B87CA78}" type="CATEGORYNAME">
                      <a:rPr lang="ru-RU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FE2E8EDA-AC91-4F1D-AF18-BDFE62771CD3}" type="VALUE">
                      <a:rPr lang="ru-RU" baseline="0" smtClean="0"/>
                      <a:pPr>
                        <a:defRPr/>
                      </a:pPr>
                      <a:t>[ЗНАЧЕНИЕ]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33539318237156"/>
                      <c:h val="6.86807536983409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46C-4B14-9C25-01DAF115BA9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5228A2C5-AB4A-4EB6-B45E-AFF2344384AA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22905C23-AF36-4710-AD93-3B84C35D2CCD}" type="VALUE">
                      <a:rPr lang="ru-RU" baseline="0" smtClean="0"/>
                      <a:pPr/>
                      <a:t>[ЗНАЧЕНИЕ]</a:t>
                    </a:fld>
                    <a:endParaRPr lang="ru-RU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D46C-4B14-9C25-01DAF115BA97}"/>
                </c:ext>
              </c:extLst>
            </c:dLbl>
            <c:dLbl>
              <c:idx val="5"/>
              <c:layout>
                <c:manualLayout>
                  <c:x val="-2.7951533751068316E-2"/>
                  <c:y val="1.7609297379970502E-2"/>
                </c:manualLayout>
              </c:layout>
              <c:tx>
                <c:rich>
                  <a:bodyPr/>
                  <a:lstStyle/>
                  <a:p>
                    <a:fld id="{2CB01267-D3FF-4577-8D41-4D58DB3205C4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884B63F2-645A-492F-90D5-B37BFFE506D4}" type="VALUE">
                      <a:rPr lang="ru-RU" baseline="0" smtClean="0"/>
                      <a:pPr/>
                      <a:t>[ЗНАЧЕНИЕ]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46C-4B14-9C25-01DAF115BA97}"/>
                </c:ext>
              </c:extLst>
            </c:dLbl>
            <c:dLbl>
              <c:idx val="6"/>
              <c:layout>
                <c:manualLayout>
                  <c:x val="-0.12160976387318193"/>
                  <c:y val="-2.58339261748544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A3B6E70-52CC-4E09-BCF9-FAE0911A37CE}" type="CATEGORYNAME">
                      <a:rPr lang="ru-RU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E3781CEB-68F8-48DF-B2F9-8B36841C6781}" type="VALUE">
                      <a:rPr lang="ru-RU" baseline="0" smtClean="0"/>
                      <a:pPr>
                        <a:defRPr/>
                      </a:pPr>
                      <a:t>[ЗНАЧЕНИЕ]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77359848334714"/>
                      <c:h val="7.394305370001659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46C-4B14-9C25-01DAF115BA97}"/>
                </c:ext>
              </c:extLst>
            </c:dLbl>
            <c:dLbl>
              <c:idx val="7"/>
              <c:layout>
                <c:manualLayout>
                  <c:x val="-5.7201347197893292E-2"/>
                  <c:y val="-2.543861386289418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782E3E5-71D8-453F-B891-7B3F71C5F48E}" type="CATEGORYNAME">
                      <a:rPr lang="ru-RU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DF181DA4-B10D-48D6-B027-8B5E115DBD40}" type="VALUE">
                      <a:rPr lang="ru-RU" baseline="0" smtClean="0"/>
                      <a:pPr>
                        <a:defRPr/>
                      </a:pPr>
                      <a:t>[ЗНАЧЕНИЕ]</a:t>
                    </a:fld>
                    <a:endParaRPr lang="ru-RU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701084590733476"/>
                      <c:h val="9.721712319272199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46C-4B14-9C25-01DAF115BA97}"/>
                </c:ext>
              </c:extLst>
            </c:dLbl>
            <c:dLbl>
              <c:idx val="8"/>
              <c:layout>
                <c:manualLayout>
                  <c:x val="0.1026558926524387"/>
                  <c:y val="-3.2105605513349962E-2"/>
                </c:manualLayout>
              </c:layout>
              <c:tx>
                <c:rich>
                  <a:bodyPr/>
                  <a:lstStyle/>
                  <a:p>
                    <a:fld id="{238B7497-8971-440D-9128-D688BCFEEDCA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4282BF18-724E-4F9E-8C71-F32B12C7FA33}" type="VALUE">
                      <a:rPr lang="ru-RU" baseline="0" smtClean="0"/>
                      <a:pPr/>
                      <a:t>[ЗНАЧЕНИЕ]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46C-4B14-9C25-01DAF115BA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 (35 597,11640 тыс. руб.)</c:v>
                </c:pt>
                <c:pt idx="1">
                  <c:v>Национальная оборона (656,90000 тыс. руб.)</c:v>
                </c:pt>
                <c:pt idx="2">
                  <c:v>Национальная безопасность и правоохранительная деятельность (6 117,10000 тыс. руб.)</c:v>
                </c:pt>
                <c:pt idx="3">
                  <c:v>Национальная экономика (23 050,00000 тыс. руб.)</c:v>
                </c:pt>
                <c:pt idx="4">
                  <c:v>Жилищно-коммунальное хозяйство (63 037,40656 тыс. руб.)</c:v>
                </c:pt>
                <c:pt idx="5">
                  <c:v>Образование (525,00000 тыс. руб.)</c:v>
                </c:pt>
                <c:pt idx="6">
                  <c:v>Культура, кинематография (26 577,32000 тыс. руб.)</c:v>
                </c:pt>
                <c:pt idx="7">
                  <c:v>Социальная политика (1 653,71200 тыс. руб.)</c:v>
                </c:pt>
                <c:pt idx="8">
                  <c:v>Физическая культура и спорт (400,00000 тыс.руб.)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22.6</c:v>
                </c:pt>
                <c:pt idx="1">
                  <c:v>0.4</c:v>
                </c:pt>
                <c:pt idx="2">
                  <c:v>3.9</c:v>
                </c:pt>
                <c:pt idx="3">
                  <c:v>14.6</c:v>
                </c:pt>
                <c:pt idx="4">
                  <c:v>40</c:v>
                </c:pt>
                <c:pt idx="5">
                  <c:v>0.3</c:v>
                </c:pt>
                <c:pt idx="6">
                  <c:v>16.899999999999999</c:v>
                </c:pt>
                <c:pt idx="7">
                  <c:v>1</c:v>
                </c:pt>
                <c:pt idx="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6C-4B14-9C25-01DAF115BA9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53622-45BD-4869-A304-4DE1AA685CCA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AFF1F-13C9-4D5E-8254-EFB626B7EC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22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79C174-5398-8244-FCD3-209128F3AB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E80EA9-21FE-325E-91F5-981CD415D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C5EF6E-3DA1-2CB1-B76B-30A91FE48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3FC78-E113-4501-BF2E-7E22A62266B1}" type="datetime1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A03D36-18FE-1C8F-E165-798EB957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EEA68A-58E3-4B96-37EB-DB629870F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94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5C7D64-D731-0A6D-E03A-F4B5DE1EB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D9FED6-41ED-8C55-BE55-0DF1FFBFA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DA9890-C7D5-72FE-DBE4-7BD8168F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F1722-51A6-4879-B65E-0C8DD29487EE}" type="datetime1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13341C-3351-7627-014F-599D63AB4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2E75AE-1C9D-9C23-C1AC-5CA733D88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48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7D651FD-546C-E66B-BB30-E299B26F4E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DEB7EDA-2DFB-9865-0835-8350DE098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CB7648-C0D7-A88D-F804-D6E5188CE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E4EFE-A306-47E5-B52A-38B7AA6273C1}" type="datetime1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AA4CDE-A26B-BDAD-78C8-89EAFE367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4AC565-5E47-D428-B092-B6A1653DE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02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7E2D9-27DC-2EE0-694E-A0CD2C64A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9190E4-2234-779E-C96D-0B38DBBBF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4E28F9-3BB4-F4B6-D83E-742AF868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927CB-CAF2-4620-AD2E-6A3A46E86326}" type="datetime1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2AC8ED-4A25-262B-46BB-8979E0CDD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CD9E1E-3FEC-C7B0-C51B-A0DF8B78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24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721AD3-B2FB-647E-E152-3F5D6A78F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09ACB9-0D71-915A-A0C6-05368C768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7EBE01-2CFF-9B6D-A6A5-2B4A1A39D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64FFE-F408-4FBD-A13E-6FD39BC4901A}" type="datetime1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B542DF-7CCF-8F15-6F32-572287B2D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ED6AFB-5A3B-8D13-27ED-68E9B318B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239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654EDF-3D53-23AB-21DC-C8793E548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EA8F74-0998-085A-787F-79800486F2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08A100-60ED-A817-4750-CE02EB2BF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FC02B5-2C5F-5743-3443-C61B4B1C8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FEA6-FADF-4E78-8683-82775656AFFA}" type="datetime1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2AF036-633E-1973-8392-2B17CF708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2CC5C3-D5ED-7489-D297-CE19A757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45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26513-C8B3-7F5F-2653-2E4B5F4A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24B1D8-0C3A-898D-0EC3-A23F70376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67B4083-B021-6EAF-A55B-910E75EED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0223972-390D-26F2-BBB7-6C78B546E9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5475028-32EB-BD19-DB1E-F3A40C23F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5FBDAEC-51BE-A04D-C763-FE74BEE72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86DA-3FA4-4549-A1A8-7CD3CCEFE877}" type="datetime1">
              <a:rPr lang="ru-RU" smtClean="0"/>
              <a:t>28.02.2025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136E66B-BDDF-A435-BB08-43BEFE4CD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5AC1CED-1B36-8B33-EDF8-5C38F4C14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71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D2C51-9B93-5D1F-9B8B-546F9EE12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BA2941C-CDAA-D81C-C535-B9A3E3E35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41F75-7DCC-40CB-8BB5-04EECB5221CF}" type="datetime1">
              <a:rPr lang="ru-RU" smtClean="0"/>
              <a:t>28.02.2025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522326D-D23F-1B7C-629C-48641E966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668E3B-8E7D-7C84-1F68-FBA10D87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49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30987DE-3378-3E67-57DB-3D8F550E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00CD-FA44-4738-A729-5C18A95048A1}" type="datetime1">
              <a:rPr lang="ru-RU" smtClean="0"/>
              <a:t>28.02.2025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650ECC1-42BD-D2D1-B43F-B18226365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C6FCE5-32A6-A276-8DCB-62749E492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75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592924-5EA7-21F2-2A9B-60B72D6AE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DC0DDA-75DE-A9C9-43A8-1106539C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2A2F07-E6A6-7013-AB52-2E5A5964F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9ADCD8-91A3-B2B5-40FB-4DEADD4B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5B19-993B-45B1-B509-4C32A655FEDA}" type="datetime1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C33DF8-CC6C-439A-90EF-D6922712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C4AABD-0B70-2089-A3A3-7A61A1C0F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20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923E8E-2AF7-823F-D068-E3C136C01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23E459A-7F82-F8E7-DC6A-693BACA52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75D458-AF90-D130-3C90-AD8E07525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701B32-E3D4-8D33-672A-F5CC48053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5E1C-F856-49AE-BD3A-0AC919118218}" type="datetime1">
              <a:rPr lang="ru-RU" smtClean="0"/>
              <a:t>28.02.2025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7C7455-B998-6F86-7225-9422B5853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F740E3-019C-C8F1-D222-708B72D78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0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ED420D-381F-BC64-18F3-9937CEF9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5B273A-5746-8326-6244-CB9D072E2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E3B9B5-2F7B-D34D-C422-FD08ACDD06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A98B1-7E15-4309-8311-E00B1C956AAD}" type="datetime1">
              <a:rPr lang="ru-RU" smtClean="0"/>
              <a:t>28.02.2025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0B91F0-B97D-8B82-692B-429DDF3063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8CDBE4-3FB4-9C7C-D1A8-7AD2B04A6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723D1-6D0A-4DFE-A62A-5A4A140A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01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image" Target="../media/image15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12" Type="http://schemas.openxmlformats.org/officeDocument/2006/relationships/image" Target="../media/image14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5" Type="http://schemas.openxmlformats.org/officeDocument/2006/relationships/image" Target="../media/image7.emf"/><Relationship Id="rId10" Type="http://schemas.openxmlformats.org/officeDocument/2006/relationships/image" Target="../media/image12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image" Target="../media/image17.emf"/><Relationship Id="rId7" Type="http://schemas.openxmlformats.org/officeDocument/2006/relationships/image" Target="../media/image21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Relationship Id="rId9" Type="http://schemas.openxmlformats.org/officeDocument/2006/relationships/image" Target="../media/image2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E%D1%81%D0%BD%D0%B5%D0%BD%D1%81%D0%BA%D0%B8%D0%B9_%D1%80%D0%B0%D0%B9%D0%BE%D0%BD" TargetMode="External"/><Relationship Id="rId2" Type="http://schemas.openxmlformats.org/officeDocument/2006/relationships/hyperlink" Target="https://ru.wikipedia.org/wiki/%D0%9F%D0%BE%D1%81%D1%91%D0%BB%D0%BE%D0%BA_%D0%B3%D0%BE%D1%80%D0%BE%D0%B4%D1%81%D0%BA%D0%BE%D0%B3%D0%BE_%D1%82%D0%B8%D0%BF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ru.wikipedia.org/wiki/%D0%9B%D0%B5%D0%BD%D0%B8%D0%BD%D0%B3%D1%80%D0%B0%D0%B4%D1%81%D0%BA%D0%B0%D1%8F_%D0%BE%D0%B1%D0%BB%D0%B0%D1%81%D1%82%D1%8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112FF7-6AAF-9321-C11B-9AA406FC6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97247"/>
            <a:ext cx="9144000" cy="2466363"/>
          </a:xfrm>
        </p:spPr>
        <p:txBody>
          <a:bodyPr>
            <a:normAutofit/>
          </a:bodyPr>
          <a:lstStyle/>
          <a:p>
            <a:r>
              <a:rPr lang="ru-RU" sz="6600" b="1" u="sng" dirty="0">
                <a:solidFill>
                  <a:srgbClr val="006600"/>
                </a:solidFill>
              </a:rPr>
              <a:t>БЮДЖЕТ для ГРАЖДАН</a:t>
            </a:r>
            <a:br>
              <a:rPr lang="ru-RU" dirty="0"/>
            </a:br>
            <a:r>
              <a:rPr lang="ru-RU" sz="3600" i="1" dirty="0"/>
              <a:t>Ульяновского городского поселения Тосненского района Ленинградской области</a:t>
            </a:r>
            <a:br>
              <a:rPr lang="ru-RU" sz="4400" dirty="0"/>
            </a:br>
            <a:r>
              <a:rPr lang="ru-RU" sz="2800" b="1" dirty="0">
                <a:solidFill>
                  <a:srgbClr val="FF6600"/>
                </a:solidFill>
              </a:rPr>
              <a:t>на 2024 год и на плановый период 2025 и 2026 годов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F13FF64-5E30-2176-A1E9-BE434381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940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30FB8667-9577-A6D7-C445-92B62B2B88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065885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1D61B120-0C75-27A4-8DAC-1B4D0969E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029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B2A8D0-527B-0BF0-04F8-9B2C6011B6E5}"/>
              </a:ext>
            </a:extLst>
          </p:cNvPr>
          <p:cNvSpPr txBox="1"/>
          <p:nvPr/>
        </p:nvSpPr>
        <p:spPr>
          <a:xfrm>
            <a:off x="2750419" y="455413"/>
            <a:ext cx="609760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НЕНАЛОГОВЫЕ</a:t>
            </a:r>
            <a:r>
              <a:rPr lang="ru-RU" sz="2800" b="1" spc="-12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1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ДОХОДЫ</a:t>
            </a:r>
          </a:p>
          <a:p>
            <a:pPr algn="ctr"/>
            <a:r>
              <a:rPr lang="ru-RU" sz="2800" dirty="0"/>
              <a:t>46 809,68720 тыс. руб.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1EB60A-BD96-4C2A-8628-34FFC559DA9F}"/>
              </a:ext>
            </a:extLst>
          </p:cNvPr>
          <p:cNvSpPr txBox="1"/>
          <p:nvPr/>
        </p:nvSpPr>
        <p:spPr>
          <a:xfrm>
            <a:off x="9863221" y="1608681"/>
            <a:ext cx="14365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тыс.</a:t>
            </a:r>
            <a:r>
              <a:rPr lang="ru-RU" sz="1800" spc="-9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рублей</a:t>
            </a: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671A8C-E80D-ABDC-568D-ECDDD07C1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346229"/>
              </p:ext>
            </p:extLst>
          </p:nvPr>
        </p:nvGraphicFramePr>
        <p:xfrm>
          <a:off x="734862" y="1978013"/>
          <a:ext cx="10722275" cy="3769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1632">
                  <a:extLst>
                    <a:ext uri="{9D8B030D-6E8A-4147-A177-3AD203B41FA5}">
                      <a16:colId xmlns:a16="http://schemas.microsoft.com/office/drawing/2014/main" val="222629303"/>
                    </a:ext>
                  </a:extLst>
                </a:gridCol>
                <a:gridCol w="1260643">
                  <a:extLst>
                    <a:ext uri="{9D8B030D-6E8A-4147-A177-3AD203B41FA5}">
                      <a16:colId xmlns:a16="http://schemas.microsoft.com/office/drawing/2014/main" val="974011006"/>
                    </a:ext>
                  </a:extLst>
                </a:gridCol>
              </a:tblGrid>
              <a:tr h="330434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29 222,86720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594669"/>
                  </a:ext>
                </a:extLst>
              </a:tr>
              <a:tr h="308008">
                <a:tc>
                  <a:txBody>
                    <a:bodyPr/>
                    <a:lstStyle/>
                    <a:p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 и которые расположены в границах городских поселений,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 3 594,89000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535136"/>
                  </a:ext>
                </a:extLst>
              </a:tr>
              <a:tr h="327259">
                <a:tc>
                  <a:txBody>
                    <a:bodyPr/>
                    <a:lstStyle/>
                    <a:p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городских поселений (за исключением земельных участков муниципальных бюджетных и автономных учреждений)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25 191,52520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837203"/>
                  </a:ext>
                </a:extLst>
              </a:tr>
              <a:tr h="240631">
                <a:tc>
                  <a:txBody>
                    <a:bodyPr/>
                    <a:lstStyle/>
                    <a:p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Доходы от сдачи в аренду имущества, находящегося в оперативном управлении органов управления городских поселений и созданных ими учреждений (за исключением имущества муниципальных бюджетных и автономных учреждений)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21,45200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982422"/>
                  </a:ext>
                </a:extLst>
              </a:tr>
              <a:tr h="259882">
                <a:tc>
                  <a:txBody>
                    <a:bodyPr/>
                    <a:lstStyle/>
                    <a:p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Доходы от перечисления части прибыли, остающейся после уплаты налогов и иных обязательных платежей муниципальных унитарных предприятий, созданных городскими поселениями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15,00000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120485"/>
                  </a:ext>
                </a:extLst>
              </a:tr>
              <a:tr h="259882">
                <a:tc>
                  <a:txBody>
                    <a:bodyPr/>
                    <a:lstStyle/>
                    <a:p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Прочие поступления от использования имущества, находящегося в собственности городских поселений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400,00000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864619"/>
                  </a:ext>
                </a:extLst>
              </a:tr>
              <a:tr h="298383">
                <a:tc>
                  <a:txBody>
                    <a:bodyPr/>
                    <a:lstStyle/>
                    <a:p>
                      <a:r>
                        <a:rPr lang="ru-RU" sz="1200" b="1" dirty="0"/>
                        <a:t>ДОХОДЫ ОТ ОКАЗАНИЯ ПЛАТНЫХ УСЛУГ И КОМПЕНСАЦИИ ЗАТРАТ ГОСУДАРСТВА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1 466,82000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193245"/>
                  </a:ext>
                </a:extLst>
              </a:tr>
              <a:tr h="219789">
                <a:tc>
                  <a:txBody>
                    <a:bodyPr/>
                    <a:lstStyle/>
                    <a:p>
                      <a:r>
                        <a:rPr lang="ru-RU" sz="800" dirty="0"/>
                        <a:t>Прочие доходы от оказания платных услуг (работ) получателями средств бюджетов городских поселений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1464,32000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575239"/>
                  </a:ext>
                </a:extLst>
              </a:tr>
              <a:tr h="221381">
                <a:tc>
                  <a:txBody>
                    <a:bodyPr/>
                    <a:lstStyle/>
                    <a:p>
                      <a:r>
                        <a:rPr lang="ru-RU" sz="800" dirty="0"/>
                        <a:t>Прочие доходы от компенсации затрат бюджетов городских поселений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2,50000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685743"/>
                  </a:ext>
                </a:extLst>
              </a:tr>
              <a:tr h="306417">
                <a:tc>
                  <a:txBody>
                    <a:bodyPr/>
                    <a:lstStyle/>
                    <a:p>
                      <a:r>
                        <a:rPr lang="ru-RU" sz="1200" b="1" dirty="0"/>
                        <a:t>ДОХОДЫ ОТ ПРОДАЖИ МАТЕРИАЛЬНЫХ И НЕМАТЕРИАЛЬНЫХ АКТИВОВ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>
                          <a:solidFill>
                            <a:schemeClr val="tx1"/>
                          </a:solidFill>
                        </a:rPr>
                        <a:t>16 120,00000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65773"/>
                  </a:ext>
                </a:extLst>
              </a:tr>
              <a:tr h="306417">
                <a:tc>
                  <a:txBody>
                    <a:bodyPr/>
                    <a:lstStyle/>
                    <a:p>
                      <a:r>
                        <a:rPr lang="ru-RU" sz="800" dirty="0"/>
                        <a:t>Доходы от реализации иного имущества, находящегося в собственности городских поселений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170,00000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420749"/>
                  </a:ext>
                </a:extLst>
              </a:tr>
              <a:tr h="243827">
                <a:tc>
                  <a:txBody>
                    <a:bodyPr/>
                    <a:lstStyle/>
                    <a:p>
                      <a:r>
                        <a:rPr lang="ru-RU" sz="800" dirty="0"/>
                        <a:t>Доходы от продажи земельных участков, государственная собственность на которые не разграничена и которые расположены в границах городских поселений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8 100,00000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262297"/>
                  </a:ext>
                </a:extLst>
              </a:tr>
              <a:tr h="210139">
                <a:tc>
                  <a:txBody>
                    <a:bodyPr/>
                    <a:lstStyle/>
                    <a:p>
                      <a:r>
                        <a:rPr lang="ru-RU" sz="800" dirty="0"/>
                        <a:t>Доходы от продажи земельных участков, находящихся в собственности городских поселений (за исключением земельных участков муниципальных бюджетных и автономных учреждений)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800" b="0" dirty="0">
                          <a:solidFill>
                            <a:schemeClr val="tx1"/>
                          </a:solidFill>
                        </a:rPr>
                        <a:t>7 850,00000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286324"/>
                  </a:ext>
                </a:extLst>
              </a:tr>
            </a:tbl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83B6761-06B6-434A-4378-233080B39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746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1608A4D-FF93-6AB6-0FB8-D01C00160A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457972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3ACE9F5-B0F6-B6C1-9690-266656EB9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195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D952581C-9F0B-C2F8-DB16-2E89433FF5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0138597"/>
              </p:ext>
            </p:extLst>
          </p:nvPr>
        </p:nvGraphicFramePr>
        <p:xfrm>
          <a:off x="2032000" y="1395663"/>
          <a:ext cx="8128000" cy="4742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C021D5E-2575-EC66-10B5-012FBD2EF6DE}"/>
              </a:ext>
            </a:extLst>
          </p:cNvPr>
          <p:cNvSpPr txBox="1"/>
          <p:nvPr/>
        </p:nvSpPr>
        <p:spPr>
          <a:xfrm>
            <a:off x="2962175" y="338793"/>
            <a:ext cx="6097604" cy="946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175" marR="55880" algn="ctr">
              <a:lnSpc>
                <a:spcPts val="3265"/>
              </a:lnSpc>
              <a:spcAft>
                <a:spcPts val="0"/>
              </a:spcAft>
            </a:pPr>
            <a:r>
              <a:rPr lang="ru-RU" sz="2800" b="1" spc="-3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ДИНАМИКА</a:t>
            </a:r>
            <a:r>
              <a:rPr lang="ru-RU" sz="2800" b="1" spc="-95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3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РАСХОДОВ</a:t>
            </a:r>
            <a:r>
              <a:rPr lang="ru-RU" sz="2800" b="1" spc="-16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3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БЮДЖЕТА</a:t>
            </a:r>
            <a:endParaRPr lang="ru-RU" sz="2800" dirty="0">
              <a:solidFill>
                <a:srgbClr val="FF0000"/>
              </a:solidFill>
              <a:effectLst/>
              <a:ea typeface="Calibri" panose="020F0502020204030204" pitchFamily="34" charset="0"/>
            </a:endParaRPr>
          </a:p>
          <a:p>
            <a:pPr algn="ctr"/>
            <a:r>
              <a:rPr lang="ru-RU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ru-RU" sz="2800" b="1" spc="-75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2023 -</a:t>
            </a:r>
            <a:r>
              <a:rPr lang="ru-RU" sz="2800" b="1" spc="-6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2026</a:t>
            </a:r>
            <a:r>
              <a:rPr lang="ru-RU" sz="2800" b="1" spc="-6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2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годы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B58E60F-77E7-5D0B-C412-F42BE0FCE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772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F9124A-D33E-2B22-8F3C-689B2714D858}"/>
              </a:ext>
            </a:extLst>
          </p:cNvPr>
          <p:cNvSpPr txBox="1"/>
          <p:nvPr/>
        </p:nvSpPr>
        <p:spPr>
          <a:xfrm>
            <a:off x="0" y="226541"/>
            <a:ext cx="120700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Распределение бюджетных ассигнований по разделам и подразделам классификации расходов бюджета на 2024- 2026 годы</a:t>
            </a:r>
            <a:endParaRPr lang="ru-RU" sz="1400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9031435-64E8-8AAE-58E4-155549EC2C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955041"/>
              </p:ext>
            </p:extLst>
          </p:nvPr>
        </p:nvGraphicFramePr>
        <p:xfrm>
          <a:off x="490889" y="654518"/>
          <a:ext cx="11165305" cy="6048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66553">
                  <a:extLst>
                    <a:ext uri="{9D8B030D-6E8A-4147-A177-3AD203B41FA5}">
                      <a16:colId xmlns:a16="http://schemas.microsoft.com/office/drawing/2014/main" val="1803224734"/>
                    </a:ext>
                  </a:extLst>
                </a:gridCol>
                <a:gridCol w="606668">
                  <a:extLst>
                    <a:ext uri="{9D8B030D-6E8A-4147-A177-3AD203B41FA5}">
                      <a16:colId xmlns:a16="http://schemas.microsoft.com/office/drawing/2014/main" val="646596573"/>
                    </a:ext>
                  </a:extLst>
                </a:gridCol>
                <a:gridCol w="606668">
                  <a:extLst>
                    <a:ext uri="{9D8B030D-6E8A-4147-A177-3AD203B41FA5}">
                      <a16:colId xmlns:a16="http://schemas.microsoft.com/office/drawing/2014/main" val="1282524653"/>
                    </a:ext>
                  </a:extLst>
                </a:gridCol>
                <a:gridCol w="1428472">
                  <a:extLst>
                    <a:ext uri="{9D8B030D-6E8A-4147-A177-3AD203B41FA5}">
                      <a16:colId xmlns:a16="http://schemas.microsoft.com/office/drawing/2014/main" val="1441239656"/>
                    </a:ext>
                  </a:extLst>
                </a:gridCol>
                <a:gridCol w="1428472">
                  <a:extLst>
                    <a:ext uri="{9D8B030D-6E8A-4147-A177-3AD203B41FA5}">
                      <a16:colId xmlns:a16="http://schemas.microsoft.com/office/drawing/2014/main" val="3688863149"/>
                    </a:ext>
                  </a:extLst>
                </a:gridCol>
                <a:gridCol w="1428472">
                  <a:extLst>
                    <a:ext uri="{9D8B030D-6E8A-4147-A177-3AD203B41FA5}">
                      <a16:colId xmlns:a16="http://schemas.microsoft.com/office/drawing/2014/main" val="2924665134"/>
                    </a:ext>
                  </a:extLst>
                </a:gridCol>
              </a:tblGrid>
              <a:tr h="2535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Наименование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err="1">
                          <a:effectLst/>
                        </a:rPr>
                        <a:t>Рз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ПР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Сумма </a:t>
                      </a:r>
                      <a:br>
                        <a:rPr lang="ru-RU" sz="900" u="none" strike="noStrike" dirty="0">
                          <a:effectLst/>
                        </a:rPr>
                      </a:br>
                      <a:r>
                        <a:rPr lang="ru-RU" sz="900" u="none" strike="noStrike" dirty="0">
                          <a:effectLst/>
                        </a:rPr>
                        <a:t>(тысяч рублей)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Сумма </a:t>
                      </a:r>
                      <a:br>
                        <a:rPr lang="ru-RU" sz="900" u="none" strike="noStrike" dirty="0">
                          <a:effectLst/>
                        </a:rPr>
                      </a:br>
                      <a:r>
                        <a:rPr lang="ru-RU" sz="900" u="none" strike="noStrike" dirty="0">
                          <a:effectLst/>
                        </a:rPr>
                        <a:t>(тысяч рублей)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Сумма </a:t>
                      </a:r>
                      <a:br>
                        <a:rPr lang="ru-RU" sz="900" u="none" strike="noStrike" dirty="0">
                          <a:effectLst/>
                        </a:rPr>
                      </a:br>
                      <a:r>
                        <a:rPr lang="ru-RU" sz="900" u="none" strike="noStrike" dirty="0">
                          <a:effectLst/>
                        </a:rPr>
                        <a:t>(тысяч рублей)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680793908"/>
                  </a:ext>
                </a:extLst>
              </a:tr>
              <a:tr h="1267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2024 год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2025 год</a:t>
                      </a:r>
                      <a:endParaRPr lang="ru-RU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2026 год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3143888750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3959410009"/>
                  </a:ext>
                </a:extLst>
              </a:tr>
              <a:tr h="1284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ВСЕГО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rgbClr val="FF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rgbClr val="FF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rgbClr val="FF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157 614,55496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rgbClr val="FF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127 650,46900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rgbClr val="FF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99 611,10500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rgbClr val="FFFF00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77593890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Общегосударственные вопросы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01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35 597,11640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34 714,71900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36 277,48200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04719674"/>
                  </a:ext>
                </a:extLst>
              </a:tr>
              <a:tr h="2099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1 932,07700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2 067,32600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2 212,01500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3419219975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28,00000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28,00000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28,00000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4203888566"/>
                  </a:ext>
                </a:extLst>
              </a:tr>
              <a:tr h="3080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29 519,62300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30 756,36500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32 607,46700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2264204635"/>
                  </a:ext>
                </a:extLst>
              </a:tr>
              <a:tr h="2535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545,55600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3247058742"/>
                  </a:ext>
                </a:extLst>
              </a:tr>
              <a:tr h="1081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Обеспечение проведения выборов и референдумов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1 209,00000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2393581161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Резервные фонды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158,00000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128,00000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2830343432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Другие общегосударственные вопросы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2 204,86040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1 735,02800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1 330,00000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897509173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Национальная оборона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656,90000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679,80000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457957745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Мобилизационная  и вневойсковая подготовка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656,90000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679,80000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1941196337"/>
                  </a:ext>
                </a:extLst>
              </a:tr>
              <a:tr h="2004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6 117,10000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3 117,10000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7,10000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731551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  <a:endParaRPr lang="ru-RU" sz="9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4 810,00000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1 810,00000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38308788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Другие  вопросы в области национальной безопасности и правоохранительной деятельности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1 307,10000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1 307,10000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7,10000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3655178187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Национальная экономика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04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23 050,00000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14 250,00000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7 200,00000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21960439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Дорожное хозяйство (дорожные фонды)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22 250,00000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14 050,00000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7 000,00000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2527755484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Другие вопросы в области национальной экономики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800,00000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200,00000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3689187273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Жилищно-коммунальное хозяйство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63 037,40656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43 757,43200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21 611,00000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24915999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Жилищное хозяйство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2 338,00000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2 468,00000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939635534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Коммунальное  хозяйство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3 250,00000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3 250,00000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1 050,00000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3127447690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Благоустройство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57 449,40656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38 039,43200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20 561,00000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2753602622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Образование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525,00000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0,00000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0,00000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0142529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Молодежная политика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225,00000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2058165161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Другие вопросы в области образования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300,00000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1495716220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Культура, кинематография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08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26 577,32000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26 472,94600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27 928,08800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01873795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Культура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26 577,32000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26 472,94600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27 928,08800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3173703706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Социальная политика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1 653,71200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1 699,47200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1 748,43500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24211483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Пенсионное обеспечение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653,71200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699,47200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748,43500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1362566621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Социальное обеспечение населения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1 000,00000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1096139317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Физическая культура и спорт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11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400,00000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84285239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Физическая культура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400,00000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2668351939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</a:rPr>
                        <a:t>Условные расходы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99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00</a:t>
                      </a:r>
                      <a:endParaRPr lang="ru-RU" sz="9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0,00000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2 959,00000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4 839,00000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44923446"/>
                  </a:ext>
                </a:extLst>
              </a:tr>
              <a:tr h="1267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Условно-утвержденные расходы</a:t>
                      </a:r>
                      <a:endParaRPr lang="ru-RU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>
                          <a:effectLst/>
                        </a:rPr>
                        <a:t>2 959,00000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u="none" strike="noStrike" dirty="0">
                          <a:effectLst/>
                        </a:rPr>
                        <a:t>4 839,00000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44" marR="4744" marT="4744" marB="0" anchor="ctr"/>
                </a:tc>
                <a:extLst>
                  <a:ext uri="{0D108BD9-81ED-4DB2-BD59-A6C34878D82A}">
                    <a16:rowId xmlns:a16="http://schemas.microsoft.com/office/drawing/2014/main" val="1498551053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3AFCA2E-DC20-5E01-67E8-8235F311E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80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F158B1E8-9278-7A5D-9EAB-8E98598A6C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7360198"/>
              </p:ext>
            </p:extLst>
          </p:nvPr>
        </p:nvGraphicFramePr>
        <p:xfrm>
          <a:off x="269507" y="154004"/>
          <a:ext cx="11656194" cy="6564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979C50E-9746-39E4-DAC1-08B24617B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34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BCD752-2F29-87C3-5445-E3EA7F8F13C8}"/>
              </a:ext>
            </a:extLst>
          </p:cNvPr>
          <p:cNvSpPr txBox="1"/>
          <p:nvPr/>
        </p:nvSpPr>
        <p:spPr>
          <a:xfrm>
            <a:off x="2454443" y="214782"/>
            <a:ext cx="761358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РАСХОДЫ БЮДЖЕТА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</a:rPr>
              <a:t>на 2024 год составят 157 614,55496 тыс. руб.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63B918-E009-4B2C-006A-7C3DE58792D7}"/>
              </a:ext>
            </a:extLst>
          </p:cNvPr>
          <p:cNvSpPr txBox="1"/>
          <p:nvPr/>
        </p:nvSpPr>
        <p:spPr>
          <a:xfrm>
            <a:off x="1065998" y="1408315"/>
            <a:ext cx="39487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6600"/>
                </a:solidFill>
              </a:rPr>
              <a:t>Программные расходы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B23EF3-53A8-441E-CF2D-6CD5B27596AD}"/>
              </a:ext>
            </a:extLst>
          </p:cNvPr>
          <p:cNvSpPr txBox="1"/>
          <p:nvPr/>
        </p:nvSpPr>
        <p:spPr>
          <a:xfrm>
            <a:off x="7177240" y="1420967"/>
            <a:ext cx="42190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7030A0"/>
                </a:solidFill>
              </a:rPr>
              <a:t>Непрограммные расходы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850D06-7CD5-EED1-2053-FC21E4636E7F}"/>
              </a:ext>
            </a:extLst>
          </p:cNvPr>
          <p:cNvSpPr txBox="1"/>
          <p:nvPr/>
        </p:nvSpPr>
        <p:spPr>
          <a:xfrm>
            <a:off x="1065998" y="2472487"/>
            <a:ext cx="381401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73,82 %</a:t>
            </a:r>
          </a:p>
          <a:p>
            <a:pPr algn="ctr"/>
            <a:r>
              <a:rPr lang="ru-RU" sz="2800" dirty="0">
                <a:solidFill>
                  <a:srgbClr val="006600"/>
                </a:solidFill>
              </a:rPr>
              <a:t>116 345,40656 тыс. руб.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1AEDBE-E9E3-07D7-A1DF-75901928A174}"/>
              </a:ext>
            </a:extLst>
          </p:cNvPr>
          <p:cNvSpPr txBox="1"/>
          <p:nvPr/>
        </p:nvSpPr>
        <p:spPr>
          <a:xfrm>
            <a:off x="7177240" y="2472486"/>
            <a:ext cx="40361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26,18 %</a:t>
            </a:r>
          </a:p>
          <a:p>
            <a:pPr algn="ctr"/>
            <a:r>
              <a:rPr lang="ru-RU" sz="2800" dirty="0">
                <a:solidFill>
                  <a:srgbClr val="7030A0"/>
                </a:solidFill>
              </a:rPr>
              <a:t>41 269,14840 тыс. руб.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0FB53-8C5D-4DD5-0472-FA93DF65B466}"/>
              </a:ext>
            </a:extLst>
          </p:cNvPr>
          <p:cNvSpPr txBox="1"/>
          <p:nvPr/>
        </p:nvSpPr>
        <p:spPr>
          <a:xfrm>
            <a:off x="433137" y="4293643"/>
            <a:ext cx="1150218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</a:rPr>
              <a:t>В целях повышения эффективности и результативности бюджетных расходов осуществляется реализация 18 муниципальных программ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B063466-E75C-480C-2BA3-62453E1FF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566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21A8680-1447-91CF-81EF-EBACA2590A30}"/>
              </a:ext>
            </a:extLst>
          </p:cNvPr>
          <p:cNvSpPr txBox="1"/>
          <p:nvPr/>
        </p:nvSpPr>
        <p:spPr>
          <a:xfrm>
            <a:off x="105878" y="216915"/>
            <a:ext cx="11935326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3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Распределение бюджетных ассигнований на реализацию муниципальных программ на очередной финансовый год (2024) и на плановый период (2025-2026)</a:t>
            </a:r>
            <a:r>
              <a:rPr lang="ru-RU" sz="12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F612135-24BB-7C85-7E3A-86BC46974D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96" y="1096496"/>
            <a:ext cx="11890407" cy="59055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945565C-1099-F6D6-6C03-5FFD268FD7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796" y="1675014"/>
            <a:ext cx="11890407" cy="40005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67EC5CF8-C8FB-5A22-5C2A-0433F78865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795" y="2059184"/>
            <a:ext cx="11890407" cy="400050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D0F60EFB-530E-8FC1-F211-C9975A614B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795" y="2437445"/>
            <a:ext cx="11890407" cy="400050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D0B0930A-EB0B-8D49-4294-13B5E346D2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0795" y="2809583"/>
            <a:ext cx="11890407" cy="400050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1577A9B6-689E-EBC3-24B5-FF8C19D82A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0795" y="3185579"/>
            <a:ext cx="11890407" cy="59055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97C7F3AC-9999-EA62-8753-741DE20575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0795" y="3763650"/>
            <a:ext cx="11890407" cy="40005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B20A0E98-EDBA-B2BA-1609-13231AE83EF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0795" y="4149725"/>
            <a:ext cx="11890407" cy="590550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2D7AC7DB-01BB-6829-070F-235839F0A4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0795" y="4717717"/>
            <a:ext cx="11890407" cy="590550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50DF7B0C-3156-4C3F-26B3-C7FC40D1963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0795" y="5294292"/>
            <a:ext cx="11890407" cy="590550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58A8495A-DBC1-FEE7-1A1E-D2E3499E297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0795" y="5862284"/>
            <a:ext cx="11890407" cy="400050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E40A91CD-088B-91A2-7494-D396B0130CD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0795" y="531186"/>
            <a:ext cx="11890407" cy="590550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2BB6122-8CA0-0C8D-6F7D-87E35E089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965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2173387-B38D-256A-F88C-C83DD5758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04" y="254769"/>
            <a:ext cx="11436268" cy="4000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C99F51A-5C37-A5B7-D030-B1358C333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804" y="624139"/>
            <a:ext cx="11436268" cy="40005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8C41BC2-A1B8-07B7-E1C3-EAB003DC7F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804" y="1003034"/>
            <a:ext cx="11436268" cy="78105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7434EDA-90B1-503D-D89E-F8CD60DF34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804" y="1749092"/>
            <a:ext cx="11436268" cy="59055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14481A0-8E98-9712-0E96-BA760681D1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5804" y="2313173"/>
            <a:ext cx="11436268" cy="40005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567FE3C-8EBA-FEE2-EC62-DFF8082083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5804" y="2667503"/>
            <a:ext cx="11436268" cy="59055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51C28AD7-4441-53C6-B64F-0B6D5D9819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5804" y="3242312"/>
            <a:ext cx="11436268" cy="59055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47D5F923-84AB-F676-1A4F-BAA898696F9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5804" y="3789548"/>
            <a:ext cx="11436268" cy="400050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47A32B0-1075-4C59-1A56-AF331563B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130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C20EA8-8EAF-CC66-F63B-6AC15D423B8D}"/>
              </a:ext>
            </a:extLst>
          </p:cNvPr>
          <p:cNvSpPr txBox="1"/>
          <p:nvPr/>
        </p:nvSpPr>
        <p:spPr>
          <a:xfrm>
            <a:off x="644893" y="2572972"/>
            <a:ext cx="1128080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8800" b="1" dirty="0">
                <a:solidFill>
                  <a:srgbClr val="006600"/>
                </a:solidFill>
              </a:rPr>
              <a:t>Спасибо за внимание!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7415D73-CA6E-018A-1845-B457A0B65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539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8E987-6CFF-08A2-4FF2-7727CFD1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2530"/>
          </a:xfrm>
        </p:spPr>
        <p:txBody>
          <a:bodyPr/>
          <a:lstStyle/>
          <a:p>
            <a:pPr algn="ctr"/>
            <a:r>
              <a:rPr lang="ru-RU" dirty="0"/>
              <a:t>СОДЕРЖАНИЕ</a:t>
            </a:r>
          </a:p>
        </p:txBody>
      </p:sp>
      <mc:AlternateContent xmlns:mc="http://schemas.openxmlformats.org/markup-compatibility/2006">
        <mc:Choice xmlns:psuz="http://schemas.microsoft.com/office/powerpoint/2016/summaryzoom" Requires="psuz">
          <p:graphicFrame>
            <p:nvGraphicFramePr>
              <p:cNvPr id="5" name="Интерактивное оглавление 4">
                <a:extLst>
                  <a:ext uri="{FF2B5EF4-FFF2-40B4-BE49-F238E27FC236}">
                    <a16:creationId xmlns:a16="http://schemas.microsoft.com/office/drawing/2014/main" id="{F0A7C0C7-CCC7-7B40-E334-7C3302578FC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56411473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microsoft.com/office/powerpoint/2016/summaryzoom">
                <psuz:summaryZm>
                  <psuz:gridLayout/>
                </psuz:summaryZm>
              </a:graphicData>
            </a:graphic>
          </p:graphicFrame>
        </mc:Choice>
        <mc:Fallback>
          <p:grpSp>
            <p:nvGrpSpPr>
              <p:cNvPr id="5" name="Интерактивное оглавление 4">
                <a:extLst>
                  <a:ext uri="{FF2B5EF4-FFF2-40B4-BE49-F238E27FC236}">
                    <a16:creationId xmlns:a16="http://schemas.microsoft.com/office/drawing/2014/main" id="{F0A7C0C7-CCC7-7B40-E334-7C3302578FCE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838200" y="1825625"/>
                <a:ext cx="10515600" cy="4351338"/>
                <a:chOff x="838200" y="1825625"/>
                <a:chExt cx="10515600" cy="4351338"/>
              </a:xfrm>
            </p:grpSpPr>
          </p:grp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933FDC8-A8E3-3BA1-2499-07634482EEB1}"/>
              </a:ext>
            </a:extLst>
          </p:cNvPr>
          <p:cNvSpPr txBox="1"/>
          <p:nvPr/>
        </p:nvSpPr>
        <p:spPr>
          <a:xfrm>
            <a:off x="838200" y="1573954"/>
            <a:ext cx="10797330" cy="35445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89965">
              <a:tabLst>
                <a:tab pos="8385810" algn="r"/>
              </a:tabLst>
            </a:pPr>
            <a:r>
              <a:rPr lang="ru-RU" spc="-20" dirty="0">
                <a:effectLst/>
                <a:ea typeface="Calibri" panose="020F0502020204030204" pitchFamily="34" charset="0"/>
              </a:rPr>
              <a:t>Об</a:t>
            </a:r>
            <a:r>
              <a:rPr lang="ru-RU" spc="-45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a typeface="Calibri" panose="020F0502020204030204" pitchFamily="34" charset="0"/>
              </a:rPr>
              <a:t>У</a:t>
            </a:r>
            <a:r>
              <a:rPr lang="ru-RU" spc="-20" dirty="0">
                <a:effectLst/>
                <a:ea typeface="Calibri" panose="020F0502020204030204" pitchFamily="34" charset="0"/>
              </a:rPr>
              <a:t>льяновском</a:t>
            </a:r>
            <a:r>
              <a:rPr lang="ru-RU" spc="-35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городском</a:t>
            </a:r>
            <a:r>
              <a:rPr lang="ru-RU" spc="-10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поселении</a:t>
            </a:r>
            <a:r>
              <a:rPr lang="ru-RU" spc="-20" dirty="0"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spc="-50" dirty="0">
                <a:effectLst/>
                <a:ea typeface="Calibri" panose="020F0502020204030204" pitchFamily="34" charset="0"/>
              </a:rPr>
              <a:t>3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989965">
              <a:spcBef>
                <a:spcPts val="65"/>
              </a:spcBef>
              <a:spcAft>
                <a:spcPts val="0"/>
              </a:spcAft>
              <a:tabLst>
                <a:tab pos="8385810" algn="r"/>
              </a:tabLst>
            </a:pPr>
            <a:r>
              <a:rPr lang="ru-RU" dirty="0">
                <a:effectLst/>
                <a:ea typeface="Calibri" panose="020F0502020204030204" pitchFamily="34" charset="0"/>
              </a:rPr>
              <a:t>Основные</a:t>
            </a:r>
            <a:r>
              <a:rPr lang="ru-RU" spc="-75" dirty="0">
                <a:effectLst/>
                <a:ea typeface="Calibri" panose="020F0502020204030204" pitchFamily="34" charset="0"/>
              </a:rPr>
              <a:t> </a:t>
            </a:r>
            <a:r>
              <a:rPr lang="ru-RU" dirty="0">
                <a:effectLst/>
                <a:ea typeface="Calibri" panose="020F0502020204030204" pitchFamily="34" charset="0"/>
              </a:rPr>
              <a:t>понятия</a:t>
            </a:r>
            <a:r>
              <a:rPr lang="ru-RU" spc="-50" dirty="0">
                <a:effectLst/>
                <a:ea typeface="Calibri" panose="020F0502020204030204" pitchFamily="34" charset="0"/>
              </a:rPr>
              <a:t> </a:t>
            </a:r>
            <a:r>
              <a:rPr lang="ru-RU" dirty="0">
                <a:effectLst/>
                <a:ea typeface="Calibri" panose="020F0502020204030204" pitchFamily="34" charset="0"/>
              </a:rPr>
              <a:t>и</a:t>
            </a:r>
            <a:r>
              <a:rPr lang="ru-RU" spc="-8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термины</a:t>
            </a:r>
            <a:r>
              <a:rPr lang="ru-RU" spc="-1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spc="-50" dirty="0">
                <a:effectLst/>
                <a:ea typeface="Calibri" panose="020F0502020204030204" pitchFamily="34" charset="0"/>
              </a:rPr>
              <a:t>4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989965">
              <a:spcBef>
                <a:spcPts val="65"/>
              </a:spcBef>
              <a:spcAft>
                <a:spcPts val="0"/>
              </a:spcAft>
              <a:tabLst>
                <a:tab pos="8385810" algn="r"/>
              </a:tabLst>
            </a:pPr>
            <a:r>
              <a:rPr lang="ru-RU" spc="-10" dirty="0">
                <a:effectLst/>
                <a:ea typeface="Calibri" panose="020F0502020204030204" pitchFamily="34" charset="0"/>
              </a:rPr>
              <a:t>Основные</a:t>
            </a:r>
            <a:r>
              <a:rPr lang="ru-RU" spc="-5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параметры</a:t>
            </a:r>
            <a:r>
              <a:rPr lang="ru-RU" spc="-55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проекта</a:t>
            </a:r>
            <a:r>
              <a:rPr lang="ru-RU" spc="-5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бюджета</a:t>
            </a:r>
            <a:r>
              <a:rPr lang="ru-RU" spc="-50" dirty="0">
                <a:effectLst/>
                <a:ea typeface="Calibri" panose="020F0502020204030204" pitchFamily="34" charset="0"/>
              </a:rPr>
              <a:t> на </a:t>
            </a:r>
            <a:r>
              <a:rPr lang="ru-RU" spc="-10" dirty="0">
                <a:effectLst/>
                <a:ea typeface="Calibri" panose="020F0502020204030204" pitchFamily="34" charset="0"/>
              </a:rPr>
              <a:t>2024-2026 </a:t>
            </a:r>
            <a:r>
              <a:rPr lang="ru-RU" spc="-25" dirty="0">
                <a:effectLst/>
                <a:ea typeface="Calibri" panose="020F0502020204030204" pitchFamily="34" charset="0"/>
              </a:rPr>
              <a:t>годы</a:t>
            </a:r>
            <a:r>
              <a:rPr lang="ru-RU" spc="-2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989965">
              <a:spcBef>
                <a:spcPts val="60"/>
              </a:spcBef>
              <a:spcAft>
                <a:spcPts val="0"/>
              </a:spcAft>
              <a:tabLst>
                <a:tab pos="8385810" algn="r"/>
              </a:tabLst>
            </a:pPr>
            <a:r>
              <a:rPr lang="ru-RU" spc="-10" dirty="0">
                <a:effectLst/>
                <a:ea typeface="Calibri" panose="020F0502020204030204" pitchFamily="34" charset="0"/>
              </a:rPr>
              <a:t>Динамика</a:t>
            </a:r>
            <a:r>
              <a:rPr lang="ru-RU" spc="-85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доходов</a:t>
            </a:r>
            <a:r>
              <a:rPr lang="ru-RU" spc="-8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бюджета</a:t>
            </a:r>
            <a:r>
              <a:rPr lang="ru-RU" spc="-80" dirty="0">
                <a:effectLst/>
                <a:ea typeface="Calibri" panose="020F0502020204030204" pitchFamily="34" charset="0"/>
              </a:rPr>
              <a:t> на </a:t>
            </a:r>
            <a:r>
              <a:rPr lang="ru-RU" spc="-10" dirty="0">
                <a:effectLst/>
                <a:ea typeface="Calibri" panose="020F0502020204030204" pitchFamily="34" charset="0"/>
              </a:rPr>
              <a:t>2023-2026</a:t>
            </a:r>
            <a:r>
              <a:rPr lang="ru-RU" spc="-75" dirty="0">
                <a:effectLst/>
                <a:ea typeface="Calibri" panose="020F0502020204030204" pitchFamily="34" charset="0"/>
              </a:rPr>
              <a:t> </a:t>
            </a:r>
            <a:r>
              <a:rPr lang="ru-RU" spc="-25" dirty="0">
                <a:effectLst/>
                <a:ea typeface="Calibri" panose="020F0502020204030204" pitchFamily="34" charset="0"/>
              </a:rPr>
              <a:t>годы </a:t>
            </a:r>
            <a:r>
              <a:rPr lang="ru-RU" spc="-2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989965">
              <a:spcBef>
                <a:spcPts val="75"/>
              </a:spcBef>
              <a:spcAft>
                <a:spcPts val="0"/>
              </a:spcAft>
              <a:tabLst>
                <a:tab pos="8385810" algn="r"/>
              </a:tabLst>
            </a:pPr>
            <a:r>
              <a:rPr lang="ru-RU" spc="-20" dirty="0">
                <a:effectLst/>
                <a:ea typeface="Calibri" panose="020F0502020204030204" pitchFamily="34" charset="0"/>
              </a:rPr>
              <a:t>Структура</a:t>
            </a:r>
            <a:r>
              <a:rPr lang="ru-RU" spc="-60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доходов</a:t>
            </a:r>
            <a:r>
              <a:rPr lang="ru-RU" spc="-15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бюджета</a:t>
            </a:r>
            <a:r>
              <a:rPr lang="ru-RU" spc="-25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на</a:t>
            </a:r>
            <a:r>
              <a:rPr lang="ru-RU" spc="-40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2024</a:t>
            </a:r>
            <a:r>
              <a:rPr lang="ru-RU" spc="-10" dirty="0">
                <a:effectLst/>
                <a:ea typeface="Calibri" panose="020F0502020204030204" pitchFamily="34" charset="0"/>
              </a:rPr>
              <a:t> </a:t>
            </a:r>
            <a:r>
              <a:rPr lang="ru-RU" spc="-25" dirty="0">
                <a:effectLst/>
                <a:ea typeface="Calibri" panose="020F0502020204030204" pitchFamily="34" charset="0"/>
              </a:rPr>
              <a:t>год - </a:t>
            </a:r>
            <a:r>
              <a:rPr lang="ru-RU" dirty="0">
                <a:effectLst/>
                <a:ea typeface="Calibri" panose="020F0502020204030204" pitchFamily="34" charset="0"/>
              </a:rPr>
              <a:t>7</a:t>
            </a:r>
          </a:p>
          <a:p>
            <a:pPr marL="1002030">
              <a:spcBef>
                <a:spcPts val="65"/>
              </a:spcBef>
              <a:spcAft>
                <a:spcPts val="0"/>
              </a:spcAft>
              <a:tabLst>
                <a:tab pos="8556625" algn="r"/>
              </a:tabLst>
            </a:pPr>
            <a:r>
              <a:rPr lang="ru-RU" spc="-10" dirty="0">
                <a:effectLst/>
                <a:ea typeface="Calibri" panose="020F0502020204030204" pitchFamily="34" charset="0"/>
              </a:rPr>
              <a:t>Налоговые</a:t>
            </a:r>
            <a:r>
              <a:rPr lang="ru-RU" spc="-5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доходы</a:t>
            </a:r>
            <a:r>
              <a:rPr lang="ru-RU" spc="-1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ru-RU" spc="-25" dirty="0">
                <a:effectLst/>
                <a:ea typeface="Calibri" panose="020F0502020204030204" pitchFamily="34" charset="0"/>
              </a:rPr>
              <a:t>-9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1002030">
              <a:spcBef>
                <a:spcPts val="60"/>
              </a:spcBef>
              <a:spcAft>
                <a:spcPts val="0"/>
              </a:spcAft>
              <a:tabLst>
                <a:tab pos="8613775" algn="r"/>
              </a:tabLst>
            </a:pPr>
            <a:r>
              <a:rPr lang="ru-RU" spc="-10" dirty="0">
                <a:effectLst/>
                <a:ea typeface="Calibri" panose="020F0502020204030204" pitchFamily="34" charset="0"/>
              </a:rPr>
              <a:t>Неналоговые</a:t>
            </a:r>
            <a:r>
              <a:rPr lang="ru-RU" spc="-7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доходы</a:t>
            </a:r>
            <a:r>
              <a:rPr lang="ru-RU" spc="-1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spc="-25" dirty="0">
                <a:effectLst/>
                <a:ea typeface="Calibri" panose="020F0502020204030204" pitchFamily="34" charset="0"/>
              </a:rPr>
              <a:t>10-</a:t>
            </a:r>
            <a:r>
              <a:rPr lang="ru-RU" spc="-20" dirty="0">
                <a:effectLst/>
                <a:ea typeface="Calibri" panose="020F0502020204030204" pitchFamily="34" charset="0"/>
              </a:rPr>
              <a:t>11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1002030">
              <a:spcBef>
                <a:spcPts val="75"/>
              </a:spcBef>
              <a:spcAft>
                <a:spcPts val="0"/>
              </a:spcAft>
              <a:tabLst>
                <a:tab pos="8457565" algn="r"/>
              </a:tabLst>
            </a:pPr>
            <a:r>
              <a:rPr lang="ru-RU" spc="-10" dirty="0">
                <a:effectLst/>
                <a:ea typeface="Calibri" panose="020F0502020204030204" pitchFamily="34" charset="0"/>
              </a:rPr>
              <a:t>Безвозмездные</a:t>
            </a:r>
            <a:r>
              <a:rPr lang="ru-RU" spc="-35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поступления</a:t>
            </a:r>
            <a:r>
              <a:rPr lang="ru-RU" spc="-1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spc="-25" dirty="0">
                <a:effectLst/>
                <a:ea typeface="Calibri" panose="020F0502020204030204" pitchFamily="34" charset="0"/>
              </a:rPr>
              <a:t>12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1002030">
              <a:spcBef>
                <a:spcPts val="65"/>
              </a:spcBef>
              <a:spcAft>
                <a:spcPts val="0"/>
              </a:spcAft>
              <a:tabLst>
                <a:tab pos="8457565" algn="r"/>
              </a:tabLst>
            </a:pPr>
            <a:r>
              <a:rPr lang="ru-RU" spc="-10" dirty="0">
                <a:effectLst/>
                <a:ea typeface="Calibri" panose="020F0502020204030204" pitchFamily="34" charset="0"/>
              </a:rPr>
              <a:t>Динамика</a:t>
            </a:r>
            <a:r>
              <a:rPr lang="ru-RU" spc="-8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расходов</a:t>
            </a:r>
            <a:r>
              <a:rPr lang="ru-RU" spc="-7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бюджета</a:t>
            </a:r>
            <a:r>
              <a:rPr lang="ru-RU" spc="-75" dirty="0">
                <a:effectLst/>
                <a:ea typeface="Calibri" panose="020F0502020204030204" pitchFamily="34" charset="0"/>
              </a:rPr>
              <a:t> на </a:t>
            </a:r>
            <a:r>
              <a:rPr lang="ru-RU" spc="-10" dirty="0">
                <a:effectLst/>
                <a:ea typeface="Calibri" panose="020F0502020204030204" pitchFamily="34" charset="0"/>
              </a:rPr>
              <a:t>2023-2026</a:t>
            </a:r>
            <a:r>
              <a:rPr lang="ru-RU" spc="-45" dirty="0">
                <a:effectLst/>
                <a:ea typeface="Calibri" panose="020F0502020204030204" pitchFamily="34" charset="0"/>
              </a:rPr>
              <a:t> </a:t>
            </a:r>
            <a:r>
              <a:rPr lang="ru-RU" spc="-25" dirty="0">
                <a:effectLst/>
                <a:ea typeface="Calibri" panose="020F0502020204030204" pitchFamily="34" charset="0"/>
              </a:rPr>
              <a:t>годы</a:t>
            </a:r>
            <a:r>
              <a:rPr lang="ru-RU" spc="-25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spc="-25" dirty="0">
                <a:effectLst/>
                <a:ea typeface="Calibri" panose="020F0502020204030204" pitchFamily="34" charset="0"/>
              </a:rPr>
              <a:t>13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1002030">
              <a:tabLst>
                <a:tab pos="8458835" algn="r"/>
              </a:tabLst>
            </a:pPr>
            <a:r>
              <a:rPr lang="ru-RU" spc="-20" dirty="0">
                <a:effectLst/>
                <a:ea typeface="Calibri" panose="020F0502020204030204" pitchFamily="34" charset="0"/>
              </a:rPr>
              <a:t>Распределение</a:t>
            </a:r>
            <a:r>
              <a:rPr lang="ru-RU" spc="-40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бюджетных</a:t>
            </a:r>
            <a:r>
              <a:rPr lang="ru-RU" spc="-40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ассигнований</a:t>
            </a:r>
            <a:r>
              <a:rPr lang="ru-RU" spc="-40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расходов</a:t>
            </a:r>
            <a:r>
              <a:rPr lang="ru-RU" spc="-25" dirty="0">
                <a:effectLst/>
                <a:ea typeface="Calibri" panose="020F0502020204030204" pitchFamily="34" charset="0"/>
              </a:rPr>
              <a:t> </a:t>
            </a:r>
            <a:r>
              <a:rPr lang="ru-RU" spc="-20" dirty="0">
                <a:effectLst/>
                <a:ea typeface="Calibri" panose="020F0502020204030204" pitchFamily="34" charset="0"/>
              </a:rPr>
              <a:t>бюджета</a:t>
            </a:r>
            <a:r>
              <a:rPr lang="ru-RU" spc="-2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ru-RU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ru-RU" spc="-25" dirty="0">
                <a:effectLst/>
                <a:ea typeface="Calibri" panose="020F0502020204030204" pitchFamily="34" charset="0"/>
              </a:rPr>
              <a:t>4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1002030">
              <a:spcBef>
                <a:spcPts val="65"/>
              </a:spcBef>
              <a:spcAft>
                <a:spcPts val="0"/>
              </a:spcAft>
            </a:pPr>
            <a:r>
              <a:rPr lang="ru-RU" spc="-10" dirty="0">
                <a:effectLst/>
                <a:ea typeface="Calibri" panose="020F0502020204030204" pitchFamily="34" charset="0"/>
              </a:rPr>
              <a:t>Структура расходов бюджета на 2024 год - 15-16</a:t>
            </a:r>
          </a:p>
          <a:p>
            <a:pPr marL="1002030">
              <a:spcBef>
                <a:spcPts val="65"/>
              </a:spcBef>
              <a:spcAft>
                <a:spcPts val="0"/>
              </a:spcAft>
            </a:pPr>
            <a:r>
              <a:rPr lang="ru-RU" spc="-10" dirty="0">
                <a:effectLst/>
                <a:ea typeface="Calibri" panose="020F0502020204030204" pitchFamily="34" charset="0"/>
              </a:rPr>
              <a:t>Параметры</a:t>
            </a:r>
            <a:r>
              <a:rPr lang="ru-RU" spc="-95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финансового</a:t>
            </a:r>
            <a:r>
              <a:rPr lang="ru-RU" spc="-3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обеспечения</a:t>
            </a:r>
            <a:r>
              <a:rPr lang="ru-RU" spc="-50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муниципальных</a:t>
            </a:r>
            <a:r>
              <a:rPr lang="ru-RU" spc="-15" dirty="0">
                <a:effectLst/>
                <a:ea typeface="Calibri" panose="020F0502020204030204" pitchFamily="34" charset="0"/>
              </a:rPr>
              <a:t> </a:t>
            </a:r>
            <a:r>
              <a:rPr lang="ru-RU" spc="-10" dirty="0">
                <a:effectLst/>
                <a:ea typeface="Calibri" panose="020F0502020204030204" pitchFamily="34" charset="0"/>
              </a:rPr>
              <a:t>программ на 2024-2026 годы - </a:t>
            </a:r>
            <a:r>
              <a:rPr lang="ru-RU" spc="-25" dirty="0">
                <a:effectLst/>
                <a:ea typeface="Calibri" panose="020F0502020204030204" pitchFamily="34" charset="0"/>
              </a:rPr>
              <a:t>17-</a:t>
            </a:r>
            <a:r>
              <a:rPr lang="ru-RU" spc="-20" dirty="0">
                <a:effectLst/>
                <a:ea typeface="Calibri" panose="020F0502020204030204" pitchFamily="34" charset="0"/>
              </a:rPr>
              <a:t>18</a:t>
            </a:r>
            <a:endParaRPr lang="ru-RU" dirty="0">
              <a:ea typeface="Calibri" panose="020F050202020403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4334056-F8F8-7AD1-D8AB-8A12BFE18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855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8DFF7D-794B-2545-2E6F-092C710B4C81}"/>
              </a:ext>
            </a:extLst>
          </p:cNvPr>
          <p:cNvSpPr txBox="1"/>
          <p:nvPr/>
        </p:nvSpPr>
        <p:spPr>
          <a:xfrm>
            <a:off x="526983" y="328674"/>
            <a:ext cx="60976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Улья́новка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(до 1923 года </a:t>
            </a:r>
            <a:r>
              <a:rPr lang="ru-RU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Са́блино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 —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Посёлок городского типа"/>
              </a:rPr>
              <a:t>посёлок городского типа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в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Тосненский район"/>
              </a:rPr>
              <a:t>Тосненском районе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Ленинградская область"/>
              </a:rPr>
              <a:t>Ленинградской области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Единственный населённый пункт Ульяновского городского поселения.</a:t>
            </a:r>
            <a:endParaRPr lang="ru-RU" dirty="0"/>
          </a:p>
        </p:txBody>
      </p:sp>
      <p:pic>
        <p:nvPicPr>
          <p:cNvPr id="1026" name="Picture 2" descr="Карта">
            <a:extLst>
              <a:ext uri="{FF2B5EF4-FFF2-40B4-BE49-F238E27FC236}">
                <a16:creationId xmlns:a16="http://schemas.microsoft.com/office/drawing/2014/main" id="{4B581AC8-3EA3-23BA-C793-C37024937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90" y="1651133"/>
            <a:ext cx="2937710" cy="4614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Флаг">
            <a:extLst>
              <a:ext uri="{FF2B5EF4-FFF2-40B4-BE49-F238E27FC236}">
                <a16:creationId xmlns:a16="http://schemas.microsoft.com/office/drawing/2014/main" id="{66CA7683-F994-CD3C-28D4-423D0B974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3238" y="419250"/>
            <a:ext cx="1524000" cy="101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F713E8C-F6D7-1614-628A-F0BB16B71841}"/>
              </a:ext>
            </a:extLst>
          </p:cNvPr>
          <p:cNvSpPr txBox="1"/>
          <p:nvPr/>
        </p:nvSpPr>
        <p:spPr>
          <a:xfrm>
            <a:off x="4329764" y="2068962"/>
            <a:ext cx="6508282" cy="2031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333333"/>
                </a:solidFill>
                <a:effectLst/>
                <a:latin typeface="YS Text"/>
              </a:rPr>
              <a:t>Ульяновское городское поселение</a:t>
            </a:r>
            <a:r>
              <a:rPr lang="ru-RU" b="0" i="0" dirty="0">
                <a:solidFill>
                  <a:srgbClr val="333333"/>
                </a:solidFill>
                <a:effectLst/>
                <a:latin typeface="YS Text"/>
              </a:rPr>
              <a:t> входит в состав Тосненского муниципального района Ленинградской области. Границы поселения установлены законом Ленинградской области от 15.06.2010 №32-оз «Об административно-территориальном устройстве Ленинградской области и порядке его изменения». В состав поселения входят земли независимо от форм собственности и целевого назначения.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F9EAE3-0030-EF84-F150-A285A261B61D}"/>
              </a:ext>
            </a:extLst>
          </p:cNvPr>
          <p:cNvSpPr txBox="1"/>
          <p:nvPr/>
        </p:nvSpPr>
        <p:spPr>
          <a:xfrm>
            <a:off x="4329764" y="4361567"/>
            <a:ext cx="60976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Численность населения на 01.01.2023 – 11 490 человек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C9D3495-113C-9667-6E54-08D700C84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919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FE6198-5BD0-6C67-4677-C7A1B1F359DF}"/>
              </a:ext>
            </a:extLst>
          </p:cNvPr>
          <p:cNvSpPr txBox="1"/>
          <p:nvPr/>
        </p:nvSpPr>
        <p:spPr>
          <a:xfrm>
            <a:off x="3712945" y="349536"/>
            <a:ext cx="60976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ОСНОВНЫЕ ПОНЯТИЯ И ТЕРМИНЫ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C829CA-F178-6794-8332-FA66D8F13201}"/>
              </a:ext>
            </a:extLst>
          </p:cNvPr>
          <p:cNvSpPr txBox="1"/>
          <p:nvPr/>
        </p:nvSpPr>
        <p:spPr>
          <a:xfrm>
            <a:off x="440355" y="872756"/>
            <a:ext cx="110137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200" b="1" dirty="0">
                <a:solidFill>
                  <a:srgbClr val="002060"/>
                </a:solidFill>
              </a:rPr>
              <a:t>БЮДЖЕТ</a:t>
            </a:r>
            <a:r>
              <a:rPr lang="ru-RU" sz="2200" dirty="0">
                <a:solidFill>
                  <a:srgbClr val="002060"/>
                </a:solidFill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23A3A1-C5DA-B5E6-FA3A-806F43DAEFC9}"/>
              </a:ext>
            </a:extLst>
          </p:cNvPr>
          <p:cNvSpPr txBox="1"/>
          <p:nvPr/>
        </p:nvSpPr>
        <p:spPr>
          <a:xfrm>
            <a:off x="144379" y="1724687"/>
            <a:ext cx="4437245" cy="1704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49630" marR="254635" algn="ctr">
              <a:lnSpc>
                <a:spcPct val="97000"/>
              </a:lnSpc>
              <a:spcBef>
                <a:spcPts val="290"/>
              </a:spcBef>
              <a:spcAft>
                <a:spcPts val="0"/>
              </a:spcAft>
            </a:pPr>
            <a:r>
              <a:rPr lang="ru-RU" sz="1800" b="1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БЮДЖЕТНЫЕ </a:t>
            </a:r>
            <a:r>
              <a:rPr lang="ru-RU" sz="1800" b="1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АССИГНОВАНИЯ</a:t>
            </a:r>
            <a:r>
              <a:rPr lang="ru-RU" sz="1800" b="1" spc="-7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61365" marR="123190" algn="ctr">
              <a:lnSpc>
                <a:spcPct val="97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предельные</a:t>
            </a:r>
            <a:r>
              <a:rPr lang="ru-RU" sz="1800" spc="-7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объемы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денежных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94995" algn="ctr">
              <a:lnSpc>
                <a:spcPct val="97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средств,</a:t>
            </a:r>
            <a:r>
              <a:rPr lang="ru-RU" sz="1800" spc="-7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предусмотренн</a:t>
            </a:r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ых в соответствующем финансовом году для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исполнения</a:t>
            </a:r>
            <a:r>
              <a:rPr lang="ru-RU" sz="1800" spc="-7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бюджетных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обязательств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943141-CF64-093A-68D9-806BA68C004E}"/>
              </a:ext>
            </a:extLst>
          </p:cNvPr>
          <p:cNvSpPr txBox="1"/>
          <p:nvPr/>
        </p:nvSpPr>
        <p:spPr>
          <a:xfrm>
            <a:off x="4561576" y="1724687"/>
            <a:ext cx="6097604" cy="1435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69745" marR="251460" algn="ctr">
              <a:lnSpc>
                <a:spcPct val="97000"/>
              </a:lnSpc>
              <a:spcBef>
                <a:spcPts val="205"/>
              </a:spcBef>
              <a:spcAft>
                <a:spcPts val="0"/>
              </a:spcAft>
            </a:pPr>
            <a:r>
              <a:rPr lang="ru-RU" sz="1800" b="1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МЕЖБЮДЖЕТНЫЕ </a:t>
            </a:r>
            <a:r>
              <a:rPr lang="ru-RU" sz="1800" b="1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ТРАНСФЕРТЫ - 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520825" algn="ctr">
              <a:lnSpc>
                <a:spcPct val="97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средства,</a:t>
            </a:r>
            <a:r>
              <a:rPr lang="ru-RU" sz="1800" spc="-6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предоставляе</a:t>
            </a:r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мые одним бюджетом бюджетной системы Российской Федерации другому бюджету бюджетной системы Российской Федерации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0C0BACB-4532-D96D-D76C-22915244EE90}"/>
              </a:ext>
            </a:extLst>
          </p:cNvPr>
          <p:cNvSpPr txBox="1"/>
          <p:nvPr/>
        </p:nvSpPr>
        <p:spPr>
          <a:xfrm>
            <a:off x="-1359568" y="3697665"/>
            <a:ext cx="6097604" cy="8733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62150" algn="ctr">
              <a:lnSpc>
                <a:spcPts val="1940"/>
              </a:lnSpc>
              <a:spcBef>
                <a:spcPts val="175"/>
              </a:spcBef>
            </a:pPr>
            <a:r>
              <a:rPr lang="ru-RU" sz="1800" b="1" spc="-7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РАСХОДЫ</a:t>
            </a:r>
            <a:r>
              <a:rPr lang="ru-RU" sz="1800" b="1" spc="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1" spc="-7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БЮДЖЕТА</a:t>
            </a:r>
            <a:r>
              <a:rPr lang="ru-RU" sz="1800" b="1" spc="-2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0" spc="-7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967230" algn="ctr">
              <a:lnSpc>
                <a:spcPct val="97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выплачиваемые</a:t>
            </a:r>
            <a:r>
              <a:rPr lang="ru-RU" sz="1800" spc="-9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из</a:t>
            </a:r>
            <a:r>
              <a:rPr lang="ru-RU" sz="1800" spc="-6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бюджета </a:t>
            </a:r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денежные средства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DBD9AF-5148-2A03-9EC3-514CA1F70474}"/>
              </a:ext>
            </a:extLst>
          </p:cNvPr>
          <p:cNvSpPr txBox="1"/>
          <p:nvPr/>
        </p:nvSpPr>
        <p:spPr>
          <a:xfrm>
            <a:off x="5043638" y="3591514"/>
            <a:ext cx="6776184" cy="8733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00175" marR="1091565" algn="ctr">
              <a:lnSpc>
                <a:spcPts val="1940"/>
              </a:lnSpc>
              <a:spcBef>
                <a:spcPts val="175"/>
              </a:spcBef>
              <a:spcAft>
                <a:spcPts val="0"/>
              </a:spcAft>
            </a:pPr>
            <a:r>
              <a:rPr lang="ru-RU" sz="1800" b="1" spc="-6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ДОХОДЫ</a:t>
            </a:r>
            <a:r>
              <a:rPr lang="ru-RU" sz="1800" b="1" spc="-2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1" spc="-6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БЮДЖЕТА</a:t>
            </a:r>
            <a:r>
              <a:rPr lang="ru-RU" sz="1800" b="1" spc="-5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0" spc="-6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400175" marR="1069975" algn="ctr">
              <a:lnSpc>
                <a:spcPct val="97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поступающие</a:t>
            </a:r>
            <a:r>
              <a:rPr lang="ru-RU" sz="1800" spc="-8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в</a:t>
            </a:r>
            <a:r>
              <a:rPr lang="ru-RU" sz="1800" spc="-8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 </a:t>
            </a:r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денежные средства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FB1D9B4-016E-1E6C-E1B5-9884E085423D}"/>
              </a:ext>
            </a:extLst>
          </p:cNvPr>
          <p:cNvSpPr txBox="1"/>
          <p:nvPr/>
        </p:nvSpPr>
        <p:spPr>
          <a:xfrm>
            <a:off x="-202130" y="5108310"/>
            <a:ext cx="6776184" cy="604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203835" algn="ctr">
              <a:lnSpc>
                <a:spcPts val="1935"/>
              </a:lnSpc>
              <a:spcBef>
                <a:spcPts val="210"/>
              </a:spcBef>
              <a:spcAft>
                <a:spcPts val="0"/>
              </a:spcAft>
            </a:pPr>
            <a:r>
              <a:rPr lang="ru-RU" sz="1800" b="1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ПРОФИЦИТ</a:t>
            </a:r>
            <a:r>
              <a:rPr lang="ru-RU" sz="1800" b="1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БЮДЖЕТА</a:t>
            </a:r>
            <a:r>
              <a:rPr lang="ru-RU" sz="1800" b="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67360" marR="666750" algn="ctr">
              <a:lnSpc>
                <a:spcPct val="97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превышение</a:t>
            </a:r>
            <a:r>
              <a:rPr lang="ru-RU" sz="1800" spc="-7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2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доходов </a:t>
            </a:r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бюджета над его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расходами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3ACC3AE-EA4D-AD6E-3CB6-1ED7350B792C}"/>
              </a:ext>
            </a:extLst>
          </p:cNvPr>
          <p:cNvSpPr txBox="1"/>
          <p:nvPr/>
        </p:nvSpPr>
        <p:spPr>
          <a:xfrm>
            <a:off x="5265020" y="5097148"/>
            <a:ext cx="6776184" cy="604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67360" marR="673100" algn="ctr">
              <a:lnSpc>
                <a:spcPts val="1935"/>
              </a:lnSpc>
              <a:spcBef>
                <a:spcPts val="1875"/>
              </a:spcBef>
              <a:spcAft>
                <a:spcPts val="0"/>
              </a:spcAft>
            </a:pPr>
            <a:r>
              <a:rPr lang="ru-RU" sz="1800" b="1" spc="-5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ДЕФИЦИТ</a:t>
            </a:r>
            <a:r>
              <a:rPr lang="ru-RU" sz="1800" b="1" spc="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1" spc="-5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БЮДЖЕТА</a:t>
            </a:r>
            <a:r>
              <a:rPr lang="ru-RU" sz="1800" b="1" spc="-1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b="0" spc="-5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67360" marR="666115" algn="ctr">
              <a:lnSpc>
                <a:spcPct val="97000"/>
              </a:lnSpc>
              <a:spcBef>
                <a:spcPts val="15"/>
              </a:spcBef>
              <a:spcAft>
                <a:spcPts val="0"/>
              </a:spcAft>
            </a:pP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превышение</a:t>
            </a:r>
            <a:r>
              <a:rPr lang="ru-RU" sz="1800" spc="-11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расходов </a:t>
            </a:r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бюджета над его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доходами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779FE08-8E6A-F039-6601-A6515FD59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371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F68C28F-2FEE-87E4-71E5-B3CB84DD26B8}"/>
              </a:ext>
            </a:extLst>
          </p:cNvPr>
          <p:cNvSpPr txBox="1"/>
          <p:nvPr/>
        </p:nvSpPr>
        <p:spPr>
          <a:xfrm>
            <a:off x="654518" y="429720"/>
            <a:ext cx="10992050" cy="1160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" marR="4445" algn="ctr">
              <a:spcBef>
                <a:spcPts val="435"/>
              </a:spcBef>
              <a:spcAft>
                <a:spcPts val="0"/>
              </a:spcAft>
            </a:pPr>
            <a:r>
              <a:rPr lang="ru-RU" sz="2800" b="1" spc="-4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ОСНОВНЫЕ</a:t>
            </a:r>
            <a:r>
              <a:rPr lang="ru-RU" sz="2800" b="1" spc="-10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4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ПАРАМЕТРЫ</a:t>
            </a:r>
            <a:r>
              <a:rPr lang="ru-RU" sz="2800" b="1" spc="-13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4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ПРОЕКТА</a:t>
            </a:r>
            <a:r>
              <a:rPr lang="ru-RU" sz="2800" b="1" spc="-11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4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БЮДЖЕТА</a:t>
            </a:r>
            <a:endParaRPr lang="ru-RU" sz="28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890" algn="ctr">
              <a:lnSpc>
                <a:spcPct val="103000"/>
              </a:lnSpc>
              <a:spcBef>
                <a:spcPts val="100"/>
              </a:spcBef>
              <a:spcAft>
                <a:spcPts val="0"/>
              </a:spcAft>
            </a:pPr>
            <a:r>
              <a:rPr lang="ru-RU" sz="2000" b="1" spc="-2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Ульянов</a:t>
            </a:r>
            <a:r>
              <a:rPr lang="ru-RU" sz="2000" b="1" spc="-2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ского</a:t>
            </a:r>
            <a:r>
              <a:rPr lang="ru-RU" sz="2000" b="1" spc="-8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spc="-2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городского</a:t>
            </a:r>
            <a:r>
              <a:rPr lang="ru-RU" sz="2000" b="1" spc="-10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spc="-2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поселения</a:t>
            </a:r>
            <a:r>
              <a:rPr lang="ru-RU" sz="2000" b="1" spc="-4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spc="-2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Тосненского</a:t>
            </a:r>
            <a:r>
              <a:rPr lang="ru-RU" sz="2000" b="1" spc="-4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spc="-2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района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Ленинградской области</a:t>
            </a:r>
            <a:endParaRPr lang="ru-RU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890" marR="6985" algn="ctr">
              <a:spcBef>
                <a:spcPts val="15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ru-RU" sz="2000" b="1" spc="-7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</a:t>
            </a:r>
            <a:r>
              <a:rPr lang="ru-RU" sz="2000" b="1" spc="-3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год</a:t>
            </a:r>
            <a:r>
              <a:rPr lang="ru-RU" sz="2000" b="1" spc="-6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ru-RU" sz="2000" b="1" spc="-3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ru-RU" sz="2000" b="1" spc="-6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плановый</a:t>
            </a:r>
            <a:r>
              <a:rPr lang="ru-RU" sz="2000" b="1" spc="-7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период</a:t>
            </a:r>
            <a:r>
              <a:rPr lang="ru-RU" sz="2000" b="1" spc="-8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</a:t>
            </a:r>
            <a:r>
              <a:rPr lang="ru-RU" sz="2000" b="1" spc="-2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</a:t>
            </a:r>
            <a:r>
              <a:rPr lang="ru-RU" sz="2000" b="1" spc="-4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2026</a:t>
            </a:r>
            <a:r>
              <a:rPr lang="ru-RU" sz="2000" b="1" spc="-35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spc="-1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годов</a:t>
            </a:r>
            <a:endParaRPr lang="ru-RU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9B45155-5B56-D1AA-3888-4BDDA13055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310922"/>
              </p:ext>
            </p:extLst>
          </p:nvPr>
        </p:nvGraphicFramePr>
        <p:xfrm>
          <a:off x="2432682" y="5383023"/>
          <a:ext cx="6486175" cy="1144397"/>
        </p:xfrm>
        <a:graphic>
          <a:graphicData uri="http://schemas.openxmlformats.org/drawingml/2006/table">
            <a:tbl>
              <a:tblPr firstRow="1" firstCol="1" bandRow="1"/>
              <a:tblGrid>
                <a:gridCol w="2131318">
                  <a:extLst>
                    <a:ext uri="{9D8B030D-6E8A-4147-A177-3AD203B41FA5}">
                      <a16:colId xmlns:a16="http://schemas.microsoft.com/office/drawing/2014/main" val="4005150925"/>
                    </a:ext>
                  </a:extLst>
                </a:gridCol>
                <a:gridCol w="1354617">
                  <a:extLst>
                    <a:ext uri="{9D8B030D-6E8A-4147-A177-3AD203B41FA5}">
                      <a16:colId xmlns:a16="http://schemas.microsoft.com/office/drawing/2014/main" val="4032896517"/>
                    </a:ext>
                  </a:extLst>
                </a:gridCol>
                <a:gridCol w="1452985">
                  <a:extLst>
                    <a:ext uri="{9D8B030D-6E8A-4147-A177-3AD203B41FA5}">
                      <a16:colId xmlns:a16="http://schemas.microsoft.com/office/drawing/2014/main" val="3000427539"/>
                    </a:ext>
                  </a:extLst>
                </a:gridCol>
                <a:gridCol w="1547255">
                  <a:extLst>
                    <a:ext uri="{9D8B030D-6E8A-4147-A177-3AD203B41FA5}">
                      <a16:colId xmlns:a16="http://schemas.microsoft.com/office/drawing/2014/main" val="11630741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характеристики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5007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Доходы бюджета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148 013,75720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102 435,08200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99 032,03200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045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бюджета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 том числе условно-утвержденные расходы)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157 614,55496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127 650,46900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(3 033,00000)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99 611,10500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(4 839,00000)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857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Дефицит (Профицит) бюджета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9 600,79776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25 215,38700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579,07300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044401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2CDEC957-ACFE-5F90-7967-33238B6E5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683" y="5034787"/>
            <a:ext cx="648617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тыс. руб.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E09DFB12-0F10-C387-0C56-AACA0182DD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7663176"/>
              </p:ext>
            </p:extLst>
          </p:nvPr>
        </p:nvGraphicFramePr>
        <p:xfrm>
          <a:off x="2045903" y="1823213"/>
          <a:ext cx="8214628" cy="3124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C4FAEC4-1ABF-FD17-9A08-CE89A9BE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761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D13F62-6A08-9737-A05F-F263D6B5F6D6}"/>
              </a:ext>
            </a:extLst>
          </p:cNvPr>
          <p:cNvSpPr txBox="1"/>
          <p:nvPr/>
        </p:nvSpPr>
        <p:spPr>
          <a:xfrm>
            <a:off x="2769669" y="313053"/>
            <a:ext cx="609760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" marR="3175" algn="ctr">
              <a:spcBef>
                <a:spcPts val="595"/>
              </a:spcBef>
              <a:spcAft>
                <a:spcPts val="0"/>
              </a:spcAft>
            </a:pPr>
            <a:r>
              <a:rPr lang="ru-RU" sz="2800" b="1" spc="-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ДИНАМИКА</a:t>
            </a:r>
            <a:r>
              <a:rPr lang="ru-RU" sz="2800" b="1" spc="-16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ДОХОДОВ</a:t>
            </a:r>
            <a:r>
              <a:rPr lang="ru-RU" sz="2800" b="1" spc="-15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БЮДЖЕТА</a:t>
            </a:r>
            <a:endParaRPr lang="ru-RU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ru-RU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ru-RU" sz="2800" b="1" spc="-1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2023 -</a:t>
            </a:r>
            <a:r>
              <a:rPr lang="ru-RU" sz="2800" b="1" spc="-11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2026</a:t>
            </a:r>
            <a:r>
              <a:rPr lang="ru-RU" sz="2800" b="1" spc="-10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годы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82C5AD-44DE-580F-C747-7123367A5021}"/>
              </a:ext>
            </a:extLst>
          </p:cNvPr>
          <p:cNvSpPr txBox="1"/>
          <p:nvPr/>
        </p:nvSpPr>
        <p:spPr>
          <a:xfrm>
            <a:off x="9885144" y="4221919"/>
            <a:ext cx="15039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тыс.</a:t>
            </a:r>
            <a:r>
              <a:rPr lang="ru-RU" sz="1800" spc="-9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рублей</a:t>
            </a:r>
            <a:endParaRPr lang="ru-RU" dirty="0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D381AB1F-8B92-CC25-B660-9D6135543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2979452"/>
              </p:ext>
            </p:extLst>
          </p:nvPr>
        </p:nvGraphicFramePr>
        <p:xfrm>
          <a:off x="2032000" y="1126156"/>
          <a:ext cx="8036025" cy="2618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AB3F906-57C7-E309-A626-E700542FE5BB}"/>
              </a:ext>
            </a:extLst>
          </p:cNvPr>
          <p:cNvSpPr txBox="1"/>
          <p:nvPr/>
        </p:nvSpPr>
        <p:spPr>
          <a:xfrm>
            <a:off x="1797516" y="3761245"/>
            <a:ext cx="92137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* </a:t>
            </a:r>
            <a:r>
              <a:rPr lang="ru-RU" sz="900" dirty="0"/>
              <a:t>Объемы финансирования ежегодно уточняются в соответствии с областными законами и нормативными правовыми актами Правительства Ленинградской области</a:t>
            </a:r>
          </a:p>
        </p:txBody>
      </p:sp>
      <p:graphicFrame>
        <p:nvGraphicFramePr>
          <p:cNvPr id="16" name="Таблица 16">
            <a:extLst>
              <a:ext uri="{FF2B5EF4-FFF2-40B4-BE49-F238E27FC236}">
                <a16:creationId xmlns:a16="http://schemas.microsoft.com/office/drawing/2014/main" id="{7BDB264D-D6A1-6180-29B7-3D9C00A64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657236"/>
              </p:ext>
            </p:extLst>
          </p:nvPr>
        </p:nvGraphicFramePr>
        <p:xfrm>
          <a:off x="2048844" y="4682593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3156">
                  <a:extLst>
                    <a:ext uri="{9D8B030D-6E8A-4147-A177-3AD203B41FA5}">
                      <a16:colId xmlns:a16="http://schemas.microsoft.com/office/drawing/2014/main" val="1124515334"/>
                    </a:ext>
                  </a:extLst>
                </a:gridCol>
                <a:gridCol w="1540042">
                  <a:extLst>
                    <a:ext uri="{9D8B030D-6E8A-4147-A177-3AD203B41FA5}">
                      <a16:colId xmlns:a16="http://schemas.microsoft.com/office/drawing/2014/main" val="3754501590"/>
                    </a:ext>
                  </a:extLst>
                </a:gridCol>
                <a:gridCol w="1453415">
                  <a:extLst>
                    <a:ext uri="{9D8B030D-6E8A-4147-A177-3AD203B41FA5}">
                      <a16:colId xmlns:a16="http://schemas.microsoft.com/office/drawing/2014/main" val="4155650367"/>
                    </a:ext>
                  </a:extLst>
                </a:gridCol>
                <a:gridCol w="1328286">
                  <a:extLst>
                    <a:ext uri="{9D8B030D-6E8A-4147-A177-3AD203B41FA5}">
                      <a16:colId xmlns:a16="http://schemas.microsoft.com/office/drawing/2014/main" val="2386139874"/>
                    </a:ext>
                  </a:extLst>
                </a:gridCol>
                <a:gridCol w="1283101">
                  <a:extLst>
                    <a:ext uri="{9D8B030D-6E8A-4147-A177-3AD203B41FA5}">
                      <a16:colId xmlns:a16="http://schemas.microsoft.com/office/drawing/2014/main" val="1603387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2023 год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2024 год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2025 год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2026 год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18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Налоговые доходы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46 332,55200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49 262,27000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51 361,33000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53 383,48000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313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Неналоговые доходы</a:t>
                      </a: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64 433,43200</a:t>
                      </a: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46 809,68720</a:t>
                      </a: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9 836,45200</a:t>
                      </a:r>
                    </a:p>
                  </a:txBody>
                  <a:tcP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9 746,45200</a:t>
                      </a:r>
                    </a:p>
                  </a:txBody>
                  <a:tcP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408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Безвозмездные поступления</a:t>
                      </a:r>
                    </a:p>
                  </a:txBody>
                  <a:tcP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89 655,98124</a:t>
                      </a:r>
                    </a:p>
                  </a:txBody>
                  <a:tcP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51 941,80000</a:t>
                      </a:r>
                    </a:p>
                  </a:txBody>
                  <a:tcP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41 237,30000</a:t>
                      </a:r>
                    </a:p>
                  </a:txBody>
                  <a:tcPr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/>
                        <a:t>35 902,10000</a:t>
                      </a:r>
                    </a:p>
                  </a:txBody>
                  <a:tcPr>
                    <a:solidFill>
                      <a:srgbClr val="66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18864"/>
                  </a:ext>
                </a:extLst>
              </a:tr>
            </a:tbl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6F4AD552-5940-B276-A920-FD2AA529C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946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320B66A9-7631-C66E-9599-B97300F274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000538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AD8DC857-018E-5509-1268-29F159DBF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01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C4FD05BA-8366-FEB1-F406-0D4C4E050E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623309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827AF45-1656-1932-9235-23B79A975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49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D71CE0-ABF8-F362-5F59-AA3E46B6259D}"/>
              </a:ext>
            </a:extLst>
          </p:cNvPr>
          <p:cNvSpPr txBox="1"/>
          <p:nvPr/>
        </p:nvSpPr>
        <p:spPr>
          <a:xfrm>
            <a:off x="2750419" y="455413"/>
            <a:ext cx="609760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НАЛОГОВЫЕ</a:t>
            </a:r>
            <a:r>
              <a:rPr lang="ru-RU" sz="2800" b="1" spc="-125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800" b="1" spc="-1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ДОХОДЫ</a:t>
            </a:r>
          </a:p>
          <a:p>
            <a:pPr algn="ctr"/>
            <a:r>
              <a:rPr lang="ru-RU" sz="2800" dirty="0"/>
              <a:t>49 262,27000 тыс. руб.</a:t>
            </a: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A04A68C8-08DE-3A93-158C-C0057F90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644094"/>
              </p:ext>
            </p:extLst>
          </p:nvPr>
        </p:nvGraphicFramePr>
        <p:xfrm>
          <a:off x="577516" y="2054063"/>
          <a:ext cx="10722275" cy="2188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1515">
                  <a:extLst>
                    <a:ext uri="{9D8B030D-6E8A-4147-A177-3AD203B41FA5}">
                      <a16:colId xmlns:a16="http://schemas.microsoft.com/office/drawing/2014/main" val="2950075694"/>
                    </a:ext>
                  </a:extLst>
                </a:gridCol>
                <a:gridCol w="2040760">
                  <a:extLst>
                    <a:ext uri="{9D8B030D-6E8A-4147-A177-3AD203B41FA5}">
                      <a16:colId xmlns:a16="http://schemas.microsoft.com/office/drawing/2014/main" val="185603632"/>
                    </a:ext>
                  </a:extLst>
                </a:gridCol>
              </a:tblGrid>
              <a:tr h="420875">
                <a:tc>
                  <a:txBody>
                    <a:bodyPr/>
                    <a:lstStyle/>
                    <a:p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Налог на доходы физических лиц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23 398,57000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959767"/>
                  </a:ext>
                </a:extLst>
              </a:tr>
              <a:tr h="611187">
                <a:tc>
                  <a:txBody>
                    <a:bodyPr/>
                    <a:lstStyle/>
                    <a:p>
                      <a:r>
                        <a:rPr lang="ru-RU" sz="1800" dirty="0"/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7 000,00000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209967"/>
                  </a:ext>
                </a:extLst>
              </a:tr>
              <a:tr h="638835">
                <a:tc>
                  <a:txBody>
                    <a:bodyPr/>
                    <a:lstStyle/>
                    <a:p>
                      <a:r>
                        <a:rPr lang="ru-RU" sz="1800" dirty="0"/>
                        <a:t>Налог на имущество физических лиц, взимаемый по ставкам, применяемым к объектам налогообложения, расположенным в границах городских поселений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1 352,20000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03529"/>
                  </a:ext>
                </a:extLst>
              </a:tr>
              <a:tr h="487623">
                <a:tc>
                  <a:txBody>
                    <a:bodyPr/>
                    <a:lstStyle/>
                    <a:p>
                      <a:r>
                        <a:rPr lang="ru-RU" sz="1800" dirty="0"/>
                        <a:t>Земельный налог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17 511,50000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9044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936306B-4ECC-F898-5ABB-BCC95F575D80}"/>
              </a:ext>
            </a:extLst>
          </p:cNvPr>
          <p:cNvSpPr txBox="1"/>
          <p:nvPr/>
        </p:nvSpPr>
        <p:spPr>
          <a:xfrm>
            <a:off x="9863221" y="1608681"/>
            <a:ext cx="14365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тыс.</a:t>
            </a:r>
            <a:r>
              <a:rPr lang="ru-RU" sz="1800" spc="-95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1800" spc="-10" dirty="0">
                <a:solidFill>
                  <a:srgbClr val="001F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рублей</a:t>
            </a:r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20E59B7-7A46-5600-F596-6CB76F3C6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23D1-6D0A-4DFE-A62A-5A4A140AC09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7503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1374</Words>
  <Application>Microsoft Office PowerPoint</Application>
  <PresentationFormat>Широкоэкранный</PresentationFormat>
  <Paragraphs>379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YS Text</vt:lpstr>
      <vt:lpstr>Тема Office</vt:lpstr>
      <vt:lpstr>БЮДЖЕТ для ГРАЖДАН Ульяновского городского поселения Тосненского района Ленинградской области на 2024 год и на плановый период 2025 и 2026 годов</vt:lpstr>
      <vt:lpstr>СОДЕРЖАНИЕ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Ульяновского городского поселения Тосненского района Ленинградской области на 2024 год и на плановый период 2025 и 2026 годов</dc:title>
  <dc:creator>User</dc:creator>
  <cp:lastModifiedBy>User</cp:lastModifiedBy>
  <cp:revision>38</cp:revision>
  <dcterms:created xsi:type="dcterms:W3CDTF">2025-02-26T07:46:33Z</dcterms:created>
  <dcterms:modified xsi:type="dcterms:W3CDTF">2025-02-28T12:23:41Z</dcterms:modified>
</cp:coreProperties>
</file>